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73" r:id="rId6"/>
    <p:sldId id="275" r:id="rId7"/>
    <p:sldId id="276" r:id="rId8"/>
    <p:sldId id="279" r:id="rId9"/>
    <p:sldId id="441" r:id="rId10"/>
    <p:sldId id="438" r:id="rId11"/>
    <p:sldId id="439" r:id="rId12"/>
    <p:sldId id="437" r:id="rId13"/>
    <p:sldId id="440" r:id="rId14"/>
    <p:sldId id="435" r:id="rId15"/>
    <p:sldId id="274" r:id="rId16"/>
    <p:sldId id="298" r:id="rId17"/>
    <p:sldId id="436" r:id="rId18"/>
    <p:sldId id="340" r:id="rId19"/>
    <p:sldId id="434" r:id="rId20"/>
    <p:sldId id="262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737"/>
    <a:srgbClr val="FF6600"/>
    <a:srgbClr val="0094BF"/>
    <a:srgbClr val="4D4D4D"/>
    <a:srgbClr val="E7E8E7"/>
    <a:srgbClr val="0077D4"/>
    <a:srgbClr val="263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B168-7B43-484C-855F-1FBBB86A3994}" type="datetimeFigureOut">
              <a:t>24/06/2023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0699-C242-43F4-B6C3-9C545FF7807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0699-C242-43F4-B6C3-9C545FF7807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96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0699-C242-43F4-B6C3-9C545FF7807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8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2260-EDA4-4F47-AED7-88D4C57C47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12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0699-C242-43F4-B6C3-9C545FF7807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4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ortada naranj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F740-1DFC-0740-8F58-B5DFD7FBE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2172803"/>
            <a:ext cx="5776228" cy="251239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Título de la presentación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9E023-82C5-8A4C-ADF2-DC5B8CCD1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04630"/>
            <a:ext cx="6156960" cy="101928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o bajada de la presentación </a:t>
            </a:r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BC25AE-DC07-744F-A778-1A3E848A1B1A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7CF90656-357C-494C-8FF9-7C7F3235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CBCDDC-9F97-A642-8CCA-A502A0894D37}" type="datetimeFigureOut">
              <a:rPr lang="es-CL" smtClean="0"/>
              <a:pPr/>
              <a:t>24-06-2023</a:t>
            </a:fld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82C6DD-DE76-0348-A9FF-BE4FE1D2F7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5042787" y="258536"/>
            <a:ext cx="5527220" cy="7888533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707F2A78-D8E7-9A40-B25F-A997359CF4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16" y="382451"/>
            <a:ext cx="2687588" cy="1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1">
    <p:bg>
      <p:bgPr>
        <a:solidFill>
          <a:srgbClr val="009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0A961-58B2-264B-910E-F4651CFBC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730" y="1497949"/>
            <a:ext cx="8250836" cy="3089041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JOSEFIN SANS REGULAR ROMAN" pitchFamily="2" charset="77"/>
              </a:defRPr>
            </a:lvl1pPr>
          </a:lstStyle>
          <a:p>
            <a:r>
              <a:rPr lang="es-ES"/>
              <a:t>Cita relevante para el punto que se está exponiendo</a:t>
            </a:r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FFD01E-1E75-9540-8D19-916C8B7D1377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</a:t>
            </a:r>
            <a:r>
              <a:rPr lang="es-CL" sz="1200" i="1">
                <a:ln>
                  <a:solidFill>
                    <a:schemeClr val="bg1"/>
                  </a:solidFill>
                </a:ln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beta.emacunesco.org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8439EB-4B41-3F4D-BE9D-FE37E7A3DEB8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5C504E0-D657-A848-BD48-3B32E3FD2B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45728" y="5048471"/>
            <a:ext cx="8250837" cy="623159"/>
          </a:xfrm>
        </p:spPr>
        <p:txBody>
          <a:bodyPr/>
          <a:lstStyle>
            <a:lvl1pPr marL="0" indent="0" algn="r">
              <a:buNone/>
              <a:defRPr sz="16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Fuente de la cita</a:t>
            </a:r>
          </a:p>
        </p:txBody>
      </p:sp>
      <p:pic>
        <p:nvPicPr>
          <p:cNvPr id="11" name="Imagen 10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5F089E3F-9E99-0D43-9CEC-074C7352F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388" y="1154573"/>
            <a:ext cx="977900" cy="457200"/>
          </a:xfrm>
          <a:prstGeom prst="rect">
            <a:avLst/>
          </a:prstGeom>
        </p:spPr>
      </p:pic>
      <p:pic>
        <p:nvPicPr>
          <p:cNvPr id="13" name="Imagen 1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69E38DFB-7D8A-124C-B013-3DB8516C4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927588" y="4358390"/>
            <a:ext cx="977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2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0A961-58B2-264B-910E-F4651CFBC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730" y="1497949"/>
            <a:ext cx="8250836" cy="3089041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JOSEFIN SANS REGULAR ROMAN" pitchFamily="2" charset="77"/>
              </a:defRPr>
            </a:lvl1pPr>
          </a:lstStyle>
          <a:p>
            <a:r>
              <a:rPr lang="es-ES"/>
              <a:t>Cita relevante para el punto que se está exponiendo</a:t>
            </a:r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FFD01E-1E75-9540-8D19-916C8B7D1377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ln>
                  <a:solidFill>
                    <a:schemeClr val="bg1"/>
                  </a:solidFill>
                </a:ln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ln>
                <a:solidFill>
                  <a:schemeClr val="bg1"/>
                </a:solidFill>
              </a:ln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8439EB-4B41-3F4D-BE9D-FE37E7A3DEB8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009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5C504E0-D657-A848-BD48-3B32E3FD2B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45728" y="5048471"/>
            <a:ext cx="8250837" cy="623159"/>
          </a:xfrm>
        </p:spPr>
        <p:txBody>
          <a:bodyPr/>
          <a:lstStyle>
            <a:lvl1pPr marL="0" indent="0" algn="r">
              <a:buNone/>
              <a:defRPr sz="16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Fuente de la cita</a:t>
            </a:r>
          </a:p>
        </p:txBody>
      </p:sp>
      <p:pic>
        <p:nvPicPr>
          <p:cNvPr id="11" name="Imagen 10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B6E99D1F-4948-4A49-B6FB-FF06EF6FF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388" y="1154573"/>
            <a:ext cx="977900" cy="457200"/>
          </a:xfrm>
          <a:prstGeom prst="rect">
            <a:avLst/>
          </a:prstGeom>
        </p:spPr>
      </p:pic>
      <p:pic>
        <p:nvPicPr>
          <p:cNvPr id="13" name="Imagen 1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4E5DD512-4DFD-624A-A501-1AB409910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927588" y="4358390"/>
            <a:ext cx="977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EFFAEF1E-05EC-D246-8E92-087AFE895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8C99EA-B037-2247-B22D-F95EA260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B5505E-1CB0-9648-B0B1-148250B51F8F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beta.emacunesco.org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21B74E-5317-E149-AAE7-7CA8B5499D80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16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80172276-7BA1-2A46-9218-207C2D31C8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059" y="0"/>
            <a:ext cx="12113941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B5505E-1CB0-9648-B0B1-148250B51F8F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21B74E-5317-E149-AAE7-7CA8B5499D80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307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ECBE029D-69DE-5B43-889E-0259D2FD7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8C99EA-B037-2247-B22D-F95EA260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B5505E-1CB0-9648-B0B1-148250B51F8F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21B74E-5317-E149-AAE7-7CA8B5499D80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1F25793B-6D4D-1246-B47C-6313192078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2083634"/>
            <a:ext cx="4983756" cy="379645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842A7805-AE96-8842-82C0-E52C406CE8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3793" y="2083634"/>
            <a:ext cx="4983756" cy="379645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E917EAF-8C90-AC4A-9C8E-36606729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78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0715586E-AD8F-0549-8788-09E77D6DA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7A8C9-619E-0E4C-8E27-537880D5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4A562-084C-C54F-B337-38F2E20E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1FDBE6-3317-BC40-B8F6-EF36EC46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330932-9401-9B40-B135-E08349DF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745B7A-127B-A645-BE5D-8182BD6DEF64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ADD7A45-84AE-5741-ACF4-EFE2D068E5AD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11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C9A4A-F2F3-E744-A1F1-7F02EBAF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05A1CC-9FA2-A944-9916-180C412D8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DE9C41-2EFF-964C-8D9C-734E0C56E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0C6C2E-74A1-F34B-98C2-274E8AA3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69B010-CCC2-5E44-81BF-BFC3F22D52C9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0D05FAA-D55A-1A41-A03A-C43D607034E2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421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8B5C2F8B-9F6F-F043-8D65-5618C001B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E4461-3B78-754A-8F83-0CC0921B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63DA0E-A95E-8248-8B74-363B67051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C100-5012-8E42-B65B-536F9A7D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2B3D9F-C68A-D642-B6A5-D2AE104B7253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3121A1-6731-BB40-A7C4-BC3977D355F3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17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A613BFE-303C-0140-80B0-E3302EFA9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5400000">
            <a:off x="8616950" y="2523192"/>
            <a:ext cx="5537200" cy="1612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8E4AB9-DBC2-E849-8B68-C67234912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055060" y="561042"/>
            <a:ext cx="5502836" cy="6506732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F236FB-73C0-0743-B96C-A99D6B96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0B807B-42D7-4C44-8E22-8707A5CF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58AFC-D3DB-6B4F-AE0E-5CF30511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3A1B63-0848-E145-A721-CC0042E31DC2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03BD484-BCD6-A64E-9FCE-C2AB8BED5EF0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378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 emacunesco.or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3E5B93-D57B-4944-9011-07890854E4AA}"/>
              </a:ext>
            </a:extLst>
          </p:cNvPr>
          <p:cNvSpPr/>
          <p:nvPr userDrawn="1"/>
        </p:nvSpPr>
        <p:spPr>
          <a:xfrm>
            <a:off x="7301132" y="0"/>
            <a:ext cx="3981157" cy="6858000"/>
          </a:xfrm>
          <a:prstGeom prst="rect">
            <a:avLst/>
          </a:prstGeom>
          <a:solidFill>
            <a:srgbClr val="0094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9E023-82C5-8A4C-ADF2-DC5B8CCD1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1132" y="2975756"/>
            <a:ext cx="3981157" cy="1612382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Para más información, visite la plataforma </a:t>
            </a:r>
            <a:r>
              <a:rPr lang="es-ES" err="1"/>
              <a:t>emacunesco.org</a:t>
            </a:r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42399A-8153-C045-ADAD-40DD9FF5D5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620" y="4746832"/>
            <a:ext cx="1513816" cy="1513816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11F44A7C-1C16-484D-8CC0-08F8EC250D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55" y="883352"/>
            <a:ext cx="3028910" cy="15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5DA8535-0608-0E4E-8D64-D5F17B53DD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0078" y="258536"/>
            <a:ext cx="5527221" cy="67973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99F740-1DFC-0740-8F58-B5DFD7FBE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15" y="2172803"/>
            <a:ext cx="5776228" cy="251239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Título de la presentación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9E023-82C5-8A4C-ADF2-DC5B8CCD1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915" y="4804630"/>
            <a:ext cx="6156960" cy="101928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o bajada de la presentación </a:t>
            </a:r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BC25AE-DC07-744F-A778-1A3E848A1B1A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beta.emacunesco.org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7CF90656-357C-494C-8FF9-7C7F3235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CBCDDC-9F97-A642-8CCA-A502A0894D37}" type="datetimeFigureOut">
              <a:rPr lang="es-CL" smtClean="0"/>
              <a:pPr/>
              <a:t>24-06-2023</a:t>
            </a:fld>
            <a:endParaRPr lang="es-CL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01DA9E4F-8302-7441-8FA4-A179FB2476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16" y="382451"/>
            <a:ext cx="2687588" cy="1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959E023-82C5-8A4C-ADF2-DC5B8CCD1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7520" y="5277405"/>
            <a:ext cx="6156960" cy="76944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Nombre y cargo</a:t>
            </a:r>
          </a:p>
          <a:p>
            <a:r>
              <a:rPr lang="es-ES"/>
              <a:t>Correo de contacto @</a:t>
            </a:r>
            <a:r>
              <a:rPr lang="es-ES" err="1"/>
              <a:t>unesco.com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EEDD4-B355-F445-AF74-49816BF5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CBCDDC-9F97-A642-8CCA-A502A0894D37}" type="datetimeFigureOut">
              <a:rPr lang="es-CL" smtClean="0"/>
              <a:pPr/>
              <a:t>24-06-2023</a:t>
            </a:fld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BC25AE-DC07-744F-A778-1A3E848A1B1A}"/>
              </a:ext>
            </a:extLst>
          </p:cNvPr>
          <p:cNvSpPr txBox="1"/>
          <p:nvPr userDrawn="1"/>
        </p:nvSpPr>
        <p:spPr>
          <a:xfrm>
            <a:off x="5043458" y="3683690"/>
            <a:ext cx="210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beta.emacunesco.org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E55969-8F73-7747-AE1B-284BCAE27157}"/>
              </a:ext>
            </a:extLst>
          </p:cNvPr>
          <p:cNvSpPr txBox="1"/>
          <p:nvPr userDrawn="1"/>
        </p:nvSpPr>
        <p:spPr>
          <a:xfrm>
            <a:off x="3581400" y="4392339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 gracias</a:t>
            </a:r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460D5DC7-23A5-6945-99DB-89A70253B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383195"/>
            <a:ext cx="3657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8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7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351567" y="963336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20" name="Picture Placeholder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84791" y="959561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248938C-6B2C-4298-B746-D3BE8831B54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351567" y="3703016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BFC6CEA-23D0-4872-A804-A18699A0E796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684791" y="3699241"/>
            <a:ext cx="3086332" cy="2401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5A9DC-428B-4385-9797-641470335728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7EAB332-2F00-47F4-8327-81E16A437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4528491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689FAF6-163D-4FA1-9A0C-234C44D3F0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D443DB27-87CE-449C-A7D1-9D884E007F9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306D53-6368-45F5-9624-6B26E182C76B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3CDECED5-1138-405C-BF85-1A7945D57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5" name="Picture 1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ED70CAA-E8C5-1147-9A29-4B5B2B2AD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04303D35-9849-064A-A9C3-B941054BF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ill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10A693-4CB5-F041-860E-F6070EF69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506744" y="902535"/>
            <a:ext cx="6186067" cy="61652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99F740-1DFC-0740-8F58-B5DFD7FBE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202" y="1761425"/>
            <a:ext cx="5776228" cy="251239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Portadilla 1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9E023-82C5-8A4C-ADF2-DC5B8CCD1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202" y="4393252"/>
            <a:ext cx="6156960" cy="101928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EEDD4-B355-F445-AF74-49816BF5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CBCDDC-9F97-A642-8CCA-A502A0894D37}" type="datetimeFigureOut">
              <a:rPr lang="es-CL" smtClean="0"/>
              <a:pPr/>
              <a:t>24-06-2023</a:t>
            </a:fld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BC25AE-DC07-744F-A778-1A3E848A1B1A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illa 2">
    <p:bg>
      <p:bgPr>
        <a:blipFill dpi="0"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8BBE24F-3070-DE42-90DD-511B2632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838200" y="1179533"/>
            <a:ext cx="4006850" cy="57289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99F740-1DFC-0740-8F58-B5DFD7FBE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658" y="-76664"/>
            <a:ext cx="5776228" cy="251239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Portadilla 2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9E023-82C5-8A4C-ADF2-DC5B8CCD1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658" y="2555163"/>
            <a:ext cx="6156960" cy="101928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EEDD4-B355-F445-AF74-49816BF5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BC25AE-DC07-744F-A778-1A3E848A1B1A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4D4D4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1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19831EE7-E98F-2F49-8031-31979CC10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2FA50-4FDD-6241-90D6-042A1401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00482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5F9CB8-C04F-2A44-A45B-6F7F12F6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EA6F9E-5B37-0D44-AF0D-D6D5ACBF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E44063-2D65-094E-91F5-3A4AF66F2D8F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43BD5DD-0DB1-9049-8E8C-55B4CC0A4158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076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67FE2D2B-7B9B-784B-891E-C877B6BB3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879E2B-BF1E-8A46-A57B-AC65B5D7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C14D68-2EA9-814D-A401-D52AD5FC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CAFC9-06BC-FD43-AE1E-83A2803B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32F3CB-D46A-4E45-8BF2-16A050AFA3E1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D066FAB-90D8-504E-9718-0EC861986A47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592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1E134C67-2BF8-4746-A9D9-02873DB34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DB63E8-53EF-6D43-90EF-FF6776E6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54482-0265-E94C-947C-6A0D91D10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865CB8-BCD4-6742-B3CC-6BE491BA4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DEB387-AF02-1447-8F1D-8956B8B6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120A34-1945-C448-AF63-27D7E5CBBA66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beta.emacunesco.org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1F16D92-B3B2-BD47-8DCB-DA98CFC8A7F2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98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4EBF6F3D-7D67-F444-9E8E-D3F64AE04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E915D3-3550-DD4A-9644-0D657A00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AFE102-F267-724B-BADD-BBC626EA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647DEC-18C9-FF40-9B4C-F38BC5EE7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432477-77D3-8847-B774-FEF1317AD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E6B502-96B9-F745-B019-3895875CD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E22CF2-41BB-924F-B967-6DFA972C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B2856C-6BF0-6644-B690-C78DECD7B8ED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5922FD0-A51C-004C-8F7C-0B3DAF070473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61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B61051AE-4739-7142-9B9F-E3044ACD2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54800" y="0"/>
            <a:ext cx="5537200" cy="161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90A961-58B2-264B-910E-F4651CFB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ED673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991DE0-6A7E-6D43-9CF1-31FB6F50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FFD01E-1E75-9540-8D19-916C8B7D1377}"/>
              </a:ext>
            </a:extLst>
          </p:cNvPr>
          <p:cNvSpPr txBox="1"/>
          <p:nvPr userDrawn="1"/>
        </p:nvSpPr>
        <p:spPr>
          <a:xfrm>
            <a:off x="9488245" y="6388624"/>
            <a:ext cx="186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err="1">
                <a:solidFill>
                  <a:srgbClr val="0094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emacunesco.org</a:t>
            </a:r>
            <a:endParaRPr lang="es-CL" sz="1200" i="1">
              <a:solidFill>
                <a:srgbClr val="0094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8439EB-4B41-3F4D-BE9D-FE37E7A3DEB8}"/>
              </a:ext>
            </a:extLst>
          </p:cNvPr>
          <p:cNvSpPr/>
          <p:nvPr userDrawn="1"/>
        </p:nvSpPr>
        <p:spPr>
          <a:xfrm flipH="1">
            <a:off x="0" y="0"/>
            <a:ext cx="78059" cy="6970955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435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074B6A-C522-304E-B22A-B64BA997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F50705-9A34-8541-8084-3D76F69A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6AB2F-6A5E-B645-8677-F067BEAC5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CDDC-9F97-A642-8CCA-A502A0894D37}" type="datetimeFigureOut">
              <a:rPr lang="es-CL" smtClean="0"/>
              <a:t>24-06-2023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72BD7-656B-D94D-BA10-17978C8F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E37AE3-94A5-4E47-8C38-3B1C4A6CA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CCF9-D892-2741-8B57-9A8B7FDCCF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493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5" r:id="rId10"/>
    <p:sldLayoutId id="2147483666" r:id="rId11"/>
    <p:sldLayoutId id="2147483663" r:id="rId12"/>
    <p:sldLayoutId id="214748366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2" r:id="rId19"/>
    <p:sldLayoutId id="2147483667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.paz@unesco.org" TargetMode="External"/><Relationship Id="rId2" Type="http://schemas.openxmlformats.org/officeDocument/2006/relationships/hyperlink" Target="mailto:e.yanez@unesco.org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349E7-13EC-BC48-8164-C1B9F64C4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25" y="2620372"/>
            <a:ext cx="5840514" cy="3407278"/>
          </a:xfrm>
        </p:spPr>
        <p:txBody>
          <a:bodyPr/>
          <a:lstStyle/>
          <a:p>
            <a:r>
              <a:rPr lang="es-MX" sz="4800" b="1" dirty="0"/>
              <a:t>M</a:t>
            </a:r>
            <a:r>
              <a:rPr lang="es-MX" sz="4800" b="1" i="0" dirty="0">
                <a:effectLst/>
              </a:rPr>
              <a:t>arco regional de monitoreo sobre          estudiantes en situación de movilidad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235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00DED4-5ACB-454F-A8E7-DEA029D7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0" y="2195878"/>
            <a:ext cx="11100410" cy="3130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F27B6CD-AFD7-AA50-E605-F54D48255762}"/>
              </a:ext>
            </a:extLst>
          </p:cNvPr>
          <p:cNvSpPr txBox="1">
            <a:spLocks/>
          </p:cNvSpPr>
          <p:nvPr/>
        </p:nvSpPr>
        <p:spPr>
          <a:xfrm>
            <a:off x="831991" y="722096"/>
            <a:ext cx="7190743" cy="6334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accent2"/>
                </a:solidFill>
              </a:rPr>
              <a:t>El marco de análisis</a:t>
            </a:r>
            <a:endParaRPr lang="es-MX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5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DA52A83-D124-4340-B204-6C048BB76EE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2214" y="1373864"/>
            <a:ext cx="5741850" cy="4489450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s-CL" sz="1200" b="0" dirty="0">
              <a:solidFill>
                <a:srgbClr val="C5192D"/>
              </a:solidFill>
            </a:endParaRPr>
          </a:p>
          <a:p>
            <a:pPr marL="171450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s-CL" sz="1200" b="0" dirty="0">
              <a:solidFill>
                <a:srgbClr val="C5192D"/>
              </a:solidFill>
            </a:endParaRPr>
          </a:p>
          <a:p>
            <a:pPr marL="171450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100" b="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ES" sz="2000" b="0" dirty="0">
                <a:solidFill>
                  <a:srgbClr val="404040"/>
                </a:solidFill>
              </a:rPr>
              <a:t>Marco conceptual y metodológico para la construcción de mecanismos para la trazabilidad del itinerario escolar de las personas en movilidad.</a:t>
            </a:r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sz="2000" b="0" dirty="0">
                <a:solidFill>
                  <a:srgbClr val="404040"/>
                </a:solidFill>
              </a:rPr>
              <a:t>Construcción y validación, mediante una mesa de trabajo técnico conformada por funcionarios de los ministerios de educación, de  un grupo de indicadores que permitan monitorear la situación de estudiantes migrantes, refugiados y desplazados. </a:t>
            </a:r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sz="2000" b="0" dirty="0">
                <a:solidFill>
                  <a:srgbClr val="404040"/>
                </a:solidFill>
              </a:rPr>
              <a:t>Construcción y validación del instrumento de captura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endParaRPr lang="en-US" sz="2000" b="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A487BC-D006-6ED0-5118-52C11A10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4" y="1509081"/>
            <a:ext cx="3826012" cy="4354233"/>
          </a:xfrm>
          <a:prstGeom prst="rect">
            <a:avLst/>
          </a:prstGeom>
        </p:spPr>
      </p:pic>
      <p:sp>
        <p:nvSpPr>
          <p:cNvPr id="6" name="Titre 15">
            <a:extLst>
              <a:ext uri="{FF2B5EF4-FFF2-40B4-BE49-F238E27FC236}">
                <a16:creationId xmlns:a16="http://schemas.microsoft.com/office/drawing/2014/main" id="{0112768A-9680-98DA-9B13-47126B24742B}"/>
              </a:ext>
            </a:extLst>
          </p:cNvPr>
          <p:cNvSpPr txBox="1">
            <a:spLocks/>
          </p:cNvSpPr>
          <p:nvPr/>
        </p:nvSpPr>
        <p:spPr>
          <a:xfrm>
            <a:off x="420687" y="767673"/>
            <a:ext cx="1135062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accent2"/>
                </a:solidFill>
              </a:rPr>
              <a:t>Componente cuantitativo</a:t>
            </a:r>
          </a:p>
        </p:txBody>
      </p:sp>
    </p:spTree>
    <p:extLst>
      <p:ext uri="{BB962C8B-B14F-4D97-AF65-F5344CB8AC3E}">
        <p14:creationId xmlns:p14="http://schemas.microsoft.com/office/powerpoint/2010/main" val="55545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751E90-47BB-A581-388F-524164924A49}"/>
              </a:ext>
            </a:extLst>
          </p:cNvPr>
          <p:cNvSpPr/>
          <p:nvPr/>
        </p:nvSpPr>
        <p:spPr>
          <a:xfrm>
            <a:off x="4138604" y="-7937"/>
            <a:ext cx="8077200" cy="175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8" descr="A picture containing text, screenshot, diagram, circle&#10;&#10;Description automatically generated">
            <a:extLst>
              <a:ext uri="{FF2B5EF4-FFF2-40B4-BE49-F238E27FC236}">
                <a16:creationId xmlns:a16="http://schemas.microsoft.com/office/drawing/2014/main" id="{EB266DEA-62A8-5524-1039-05375700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76" y="1469664"/>
            <a:ext cx="10794515" cy="4841759"/>
          </a:xfrm>
          <a:prstGeom prst="rect">
            <a:avLst/>
          </a:prstGeom>
        </p:spPr>
      </p:pic>
      <p:sp>
        <p:nvSpPr>
          <p:cNvPr id="4" name="Titre 15">
            <a:extLst>
              <a:ext uri="{FF2B5EF4-FFF2-40B4-BE49-F238E27FC236}">
                <a16:creationId xmlns:a16="http://schemas.microsoft.com/office/drawing/2014/main" id="{BA69A2EA-C542-333D-245B-B4FA2A0E9136}"/>
              </a:ext>
            </a:extLst>
          </p:cNvPr>
          <p:cNvSpPr txBox="1">
            <a:spLocks/>
          </p:cNvSpPr>
          <p:nvPr/>
        </p:nvSpPr>
        <p:spPr>
          <a:xfrm>
            <a:off x="420687" y="767673"/>
            <a:ext cx="1135062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accent2"/>
                </a:solidFill>
              </a:rPr>
              <a:t>El trabajo con los países</a:t>
            </a:r>
          </a:p>
        </p:txBody>
      </p:sp>
    </p:spTree>
    <p:extLst>
      <p:ext uri="{BB962C8B-B14F-4D97-AF65-F5344CB8AC3E}">
        <p14:creationId xmlns:p14="http://schemas.microsoft.com/office/powerpoint/2010/main" val="116307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C4AFF6-44CB-47D1-82D4-62A9D35CF576}"/>
              </a:ext>
            </a:extLst>
          </p:cNvPr>
          <p:cNvGraphicFramePr>
            <a:graphicFrameLocks noGrp="1"/>
          </p:cNvGraphicFramePr>
          <p:nvPr/>
        </p:nvGraphicFramePr>
        <p:xfrm>
          <a:off x="565265" y="804948"/>
          <a:ext cx="11338560" cy="584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749">
                  <a:extLst>
                    <a:ext uri="{9D8B030D-6E8A-4147-A177-3AD203B41FA5}">
                      <a16:colId xmlns:a16="http://schemas.microsoft.com/office/drawing/2014/main" val="1283084360"/>
                    </a:ext>
                  </a:extLst>
                </a:gridCol>
                <a:gridCol w="1901123">
                  <a:extLst>
                    <a:ext uri="{9D8B030D-6E8A-4147-A177-3AD203B41FA5}">
                      <a16:colId xmlns:a16="http://schemas.microsoft.com/office/drawing/2014/main" val="2269372383"/>
                    </a:ext>
                  </a:extLst>
                </a:gridCol>
                <a:gridCol w="3252172">
                  <a:extLst>
                    <a:ext uri="{9D8B030D-6E8A-4147-A177-3AD203B41FA5}">
                      <a16:colId xmlns:a16="http://schemas.microsoft.com/office/drawing/2014/main" val="3670024757"/>
                    </a:ext>
                  </a:extLst>
                </a:gridCol>
                <a:gridCol w="2009638">
                  <a:extLst>
                    <a:ext uri="{9D8B030D-6E8A-4147-A177-3AD203B41FA5}">
                      <a16:colId xmlns:a16="http://schemas.microsoft.com/office/drawing/2014/main" val="3027506851"/>
                    </a:ext>
                  </a:extLst>
                </a:gridCol>
                <a:gridCol w="1980471">
                  <a:extLst>
                    <a:ext uri="{9D8B030D-6E8A-4147-A177-3AD203B41FA5}">
                      <a16:colId xmlns:a16="http://schemas.microsoft.com/office/drawing/2014/main" val="2962482837"/>
                    </a:ext>
                  </a:extLst>
                </a:gridCol>
                <a:gridCol w="1180407">
                  <a:extLst>
                    <a:ext uri="{9D8B030D-6E8A-4147-A177-3AD203B41FA5}">
                      <a16:colId xmlns:a16="http://schemas.microsoft.com/office/drawing/2014/main" val="1053189849"/>
                    </a:ext>
                  </a:extLst>
                </a:gridCol>
              </a:tblGrid>
              <a:tr h="492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Asequibilidad / Disponibilidad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Accesibilidad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Aceptabilidad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Adaptabilidad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Rendición de cuentas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27389"/>
                  </a:ext>
                </a:extLst>
              </a:tr>
              <a:tr h="15170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Estructural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1. </a:t>
                      </a:r>
                      <a:r>
                        <a:rPr lang="es-CL" sz="1300" dirty="0">
                          <a:effectLst/>
                        </a:rPr>
                        <a:t>Existencia de un marco legal para garantizar el derecho a la educación a las personas en situación de movilidad sin importar su condición migratoria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12</a:t>
                      </a:r>
                      <a:r>
                        <a:rPr lang="es-CL" sz="1300" dirty="0">
                          <a:effectLst/>
                        </a:rPr>
                        <a:t>. Marco normativo para flexibilizar y/o adaptar el currículo y contenidos educativos para facilitar el acceso /inserción escolar de las personas en situación de movilidad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13</a:t>
                      </a:r>
                      <a:r>
                        <a:rPr lang="es-CL" sz="1300" dirty="0">
                          <a:effectLst/>
                        </a:rPr>
                        <a:t>. Proporción de países que reportan al menos cinco indicadores del marco de monitoreo 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31674"/>
                  </a:ext>
                </a:extLst>
              </a:tr>
              <a:tr h="12394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Acceso 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2</a:t>
                      </a:r>
                      <a:r>
                        <a:rPr lang="es-CL" sz="1300" dirty="0">
                          <a:effectLst/>
                        </a:rPr>
                        <a:t>. Cobertura bruta de estudiantes en situación de movilidad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4. </a:t>
                      </a:r>
                      <a:r>
                        <a:rPr lang="es-CL" sz="1300" dirty="0">
                          <a:effectLst/>
                        </a:rPr>
                        <a:t>Proporción de la matricula que corresponde a estudiantes en situación de movilidad </a:t>
                      </a:r>
                      <a:endParaRPr lang="es-MX" sz="13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5. </a:t>
                      </a:r>
                      <a:r>
                        <a:rPr lang="es-CL" sz="1300" dirty="0">
                          <a:effectLst/>
                        </a:rPr>
                        <a:t>Proporción de estudiantes en situación de movilidad matriculados oportunamente en el primer grado de primaria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73480"/>
                  </a:ext>
                </a:extLst>
              </a:tr>
              <a:tr h="12720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Permanencia y progresión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3</a:t>
                      </a:r>
                      <a:r>
                        <a:rPr lang="es-CL" sz="1300" dirty="0">
                          <a:effectLst/>
                        </a:rPr>
                        <a:t>. Tasa de transición de estudiante en situación de movilidad 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6</a:t>
                      </a:r>
                      <a:r>
                        <a:rPr lang="es-CL" sz="1300" dirty="0">
                          <a:effectLst/>
                        </a:rPr>
                        <a:t>. Proporción de repetidores entre los estudiantes en situación de movilidad</a:t>
                      </a:r>
                      <a:endParaRPr lang="es-MX" sz="13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7</a:t>
                      </a:r>
                      <a:r>
                        <a:rPr lang="es-CL" sz="1300" dirty="0">
                          <a:effectLst/>
                        </a:rPr>
                        <a:t>.  </a:t>
                      </a:r>
                      <a:r>
                        <a:rPr lang="es-419" sz="1300" dirty="0">
                          <a:effectLst/>
                        </a:rPr>
                        <a:t>Proporción de estudiantes en situación de movilidad que superan la edad para el curso.</a:t>
                      </a:r>
                      <a:endParaRPr lang="es-MX" sz="13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8</a:t>
                      </a:r>
                      <a:r>
                        <a:rPr lang="es-CL" sz="1300" dirty="0">
                          <a:effectLst/>
                        </a:rPr>
                        <a:t>. Tasa de abandono intra anual de estudiantes en situación de movilidad</a:t>
                      </a:r>
                      <a:endParaRPr lang="es-MX" sz="13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9. </a:t>
                      </a:r>
                      <a:r>
                        <a:rPr lang="es-CL" sz="1300" dirty="0">
                          <a:effectLst/>
                        </a:rPr>
                        <a:t>Tasa de abandono inter anual de estudiantes en situación de movilidad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06088"/>
                  </a:ext>
                </a:extLst>
              </a:tr>
              <a:tr h="10820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Egreso y Resultado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10. </a:t>
                      </a:r>
                      <a:r>
                        <a:rPr lang="es-CL" sz="1300" dirty="0">
                          <a:effectLst/>
                        </a:rPr>
                        <a:t>Proporción de estudiantes en situación de movilidad promovidos del último grado de un nivel  respecto al total de estudiantes promovidos del mismo nivel.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b="1" dirty="0">
                          <a:effectLst/>
                        </a:rPr>
                        <a:t>11</a:t>
                      </a:r>
                      <a:r>
                        <a:rPr lang="es-CL" sz="1300" dirty="0">
                          <a:effectLst/>
                        </a:rPr>
                        <a:t>. Proporción de NNA en situación de movilidad que: a) en el los grados segundo o tercero de primaria; b) al final de la enseñanza primaria; y c) al final del primer ciclo de la enseñanza secundaria, han alcanzado al menos el nivel mínimo de competencia en i) lectura y </a:t>
                      </a:r>
                      <a:r>
                        <a:rPr lang="es-CL" sz="1300" dirty="0" err="1">
                          <a:effectLst/>
                        </a:rPr>
                        <a:t>ii</a:t>
                      </a:r>
                      <a:r>
                        <a:rPr lang="es-CL" sz="1300" dirty="0">
                          <a:effectLst/>
                        </a:rPr>
                        <a:t>) matemáticas</a:t>
                      </a:r>
                      <a:endParaRPr lang="es-MX" sz="1300" dirty="0"/>
                    </a:p>
                  </a:txBody>
                  <a:tcPr marL="50890" marR="5089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50391"/>
                  </a:ext>
                </a:extLst>
              </a:tr>
              <a:tr h="2387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14. Índice de paridad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 anchor="ctr">
                    <a:solidFill>
                      <a:srgbClr val="F6B1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0" marR="50890" marT="0" marB="0">
                    <a:solidFill>
                      <a:srgbClr val="F6B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99943"/>
                  </a:ext>
                </a:extLst>
              </a:tr>
            </a:tbl>
          </a:graphicData>
        </a:graphic>
      </p:graphicFrame>
      <p:sp>
        <p:nvSpPr>
          <p:cNvPr id="9" name="Título 3">
            <a:extLst>
              <a:ext uri="{FF2B5EF4-FFF2-40B4-BE49-F238E27FC236}">
                <a16:creationId xmlns:a16="http://schemas.microsoft.com/office/drawing/2014/main" id="{873DD731-C88D-4FEE-A769-856D11C0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" y="211390"/>
            <a:ext cx="10515600" cy="59355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accent2"/>
                </a:solidFill>
              </a:rPr>
              <a:t>Indicadores propuestos</a:t>
            </a:r>
          </a:p>
        </p:txBody>
      </p:sp>
    </p:spTree>
    <p:extLst>
      <p:ext uri="{BB962C8B-B14F-4D97-AF65-F5344CB8AC3E}">
        <p14:creationId xmlns:p14="http://schemas.microsoft.com/office/powerpoint/2010/main" val="285695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64FE324-67D5-BC24-D70E-623A2581510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1657293" y="1367531"/>
            <a:ext cx="8698905" cy="4742651"/>
            <a:chOff x="3452990" y="1862024"/>
            <a:chExt cx="5561109" cy="3031921"/>
          </a:xfrm>
        </p:grpSpPr>
        <p:pic>
          <p:nvPicPr>
            <p:cNvPr id="8" name="Imagen 9">
              <a:extLst>
                <a:ext uri="{FF2B5EF4-FFF2-40B4-BE49-F238E27FC236}">
                  <a16:creationId xmlns:a16="http://schemas.microsoft.com/office/drawing/2014/main" id="{80E7B52E-B86E-90A9-ADE0-954FA297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088530" y="1663593"/>
              <a:ext cx="1727137" cy="2124000"/>
            </a:xfrm>
            <a:prstGeom prst="rect">
              <a:avLst/>
            </a:prstGeom>
          </p:spPr>
        </p:pic>
        <p:pic>
          <p:nvPicPr>
            <p:cNvPr id="9" name="Imagen 9">
              <a:extLst>
                <a:ext uri="{FF2B5EF4-FFF2-40B4-BE49-F238E27FC236}">
                  <a16:creationId xmlns:a16="http://schemas.microsoft.com/office/drawing/2014/main" id="{94EF2752-F1E8-D34D-8778-AEEE3A8B9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 flipV="1">
              <a:off x="5072432" y="2720638"/>
              <a:ext cx="1727137" cy="2124000"/>
            </a:xfrm>
            <a:prstGeom prst="rect">
              <a:avLst/>
            </a:prstGeom>
          </p:spPr>
        </p:pic>
        <p:pic>
          <p:nvPicPr>
            <p:cNvPr id="17" name="Imagen 9">
              <a:extLst>
                <a:ext uri="{FF2B5EF4-FFF2-40B4-BE49-F238E27FC236}">
                  <a16:creationId xmlns:a16="http://schemas.microsoft.com/office/drawing/2014/main" id="{4D3A0F58-D2CC-EF02-77CE-8F28394BD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680000" flipH="1" flipV="1">
              <a:off x="3651421" y="2968377"/>
              <a:ext cx="1727137" cy="2124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55EED1-13AB-0D6B-0835-AA863031A762}"/>
              </a:ext>
            </a:extLst>
          </p:cNvPr>
          <p:cNvSpPr txBox="1"/>
          <p:nvPr/>
        </p:nvSpPr>
        <p:spPr>
          <a:xfrm>
            <a:off x="574880" y="1925766"/>
            <a:ext cx="16243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Declaración de Buenos Aires - 2017</a:t>
            </a:r>
            <a:endParaRPr lang="en-US" sz="115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880B5DE-A29C-B6AD-50D0-DAC41B97D538}"/>
              </a:ext>
            </a:extLst>
          </p:cNvPr>
          <p:cNvSpPr txBox="1"/>
          <p:nvPr/>
        </p:nvSpPr>
        <p:spPr>
          <a:xfrm>
            <a:off x="2199236" y="166806"/>
            <a:ext cx="16243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Foro Regional “Educación más allá de las fronteras”</a:t>
            </a:r>
          </a:p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Agosto 2019</a:t>
            </a:r>
            <a:endParaRPr lang="en-US" sz="11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31522B-6DE3-F222-8EE3-ADC173E725F5}"/>
              </a:ext>
            </a:extLst>
          </p:cNvPr>
          <p:cNvSpPr txBox="1"/>
          <p:nvPr/>
        </p:nvSpPr>
        <p:spPr>
          <a:xfrm>
            <a:off x="1569953" y="3692188"/>
            <a:ext cx="10260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Proceso de Quito VI</a:t>
            </a:r>
          </a:p>
          <a:p>
            <a:pPr algn="ctr"/>
            <a:r>
              <a:rPr lang="es-GT" sz="1150" dirty="0"/>
              <a:t>2020</a:t>
            </a:r>
            <a:endParaRPr lang="en-US" sz="11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4B492-A0FE-FFF5-E875-D0F71DD9D4A0}"/>
              </a:ext>
            </a:extLst>
          </p:cNvPr>
          <p:cNvSpPr txBox="1"/>
          <p:nvPr/>
        </p:nvSpPr>
        <p:spPr>
          <a:xfrm>
            <a:off x="3660242" y="4510628"/>
            <a:ext cx="11953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Proceso de Quito VII</a:t>
            </a:r>
          </a:p>
          <a:p>
            <a:pPr algn="ctr"/>
            <a:r>
              <a:rPr lang="es-GT" sz="1150" dirty="0"/>
              <a:t>mayo de 2021</a:t>
            </a:r>
            <a:endParaRPr lang="en-US" sz="11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F7EF16-D2D6-6E92-9B8C-E436D3CC9079}"/>
              </a:ext>
            </a:extLst>
          </p:cNvPr>
          <p:cNvSpPr txBox="1"/>
          <p:nvPr/>
        </p:nvSpPr>
        <p:spPr>
          <a:xfrm>
            <a:off x="4262987" y="908457"/>
            <a:ext cx="1195394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1ra </a:t>
            </a:r>
            <a:r>
              <a:rPr lang="es-MX" sz="1150" dirty="0"/>
              <a:t>Reunión </a:t>
            </a:r>
            <a:r>
              <a:rPr lang="es-GT" sz="1150" dirty="0"/>
              <a:t>Mesa Técnica de Trabajo</a:t>
            </a:r>
          </a:p>
          <a:p>
            <a:pPr algn="ctr"/>
            <a:r>
              <a:rPr lang="es-GT" sz="1150" dirty="0"/>
              <a:t>octubre de 202</a:t>
            </a:r>
            <a:r>
              <a:rPr lang="es-GT" sz="115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s-GT" sz="11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E4C039-3933-681F-959E-FAC13BC13539}"/>
              </a:ext>
            </a:extLst>
          </p:cNvPr>
          <p:cNvSpPr txBox="1"/>
          <p:nvPr/>
        </p:nvSpPr>
        <p:spPr>
          <a:xfrm>
            <a:off x="5426426" y="3449028"/>
            <a:ext cx="13278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1ra Reunión</a:t>
            </a:r>
          </a:p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 Grupo de trabajo</a:t>
            </a:r>
            <a:endParaRPr lang="es-GT" sz="115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noviembre de 2021</a:t>
            </a:r>
            <a:endParaRPr lang="en-US" sz="11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:a16="http://schemas.microsoft.com/office/drawing/2014/main" id="{BFE54389-BAD9-5838-8DFA-406BCE292384}"/>
              </a:ext>
            </a:extLst>
          </p:cNvPr>
          <p:cNvSpPr txBox="1"/>
          <p:nvPr/>
        </p:nvSpPr>
        <p:spPr>
          <a:xfrm>
            <a:off x="6885100" y="3758166"/>
            <a:ext cx="160805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b="1" dirty="0">
                <a:solidFill>
                  <a:srgbClr val="FF0000"/>
                </a:solidFill>
              </a:rPr>
              <a:t>2da Reunión</a:t>
            </a:r>
          </a:p>
          <a:p>
            <a:pPr algn="ctr"/>
            <a:r>
              <a:rPr lang="es-GT" sz="1150" b="1" dirty="0">
                <a:solidFill>
                  <a:srgbClr val="FF0000"/>
                </a:solidFill>
              </a:rPr>
              <a:t>Grupo de trabajo</a:t>
            </a:r>
            <a:endParaRPr lang="en-US" sz="115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r>
              <a:rPr lang="es-GT" sz="1150" b="1" dirty="0">
                <a:solidFill>
                  <a:srgbClr val="FF0000"/>
                </a:solidFill>
              </a:rPr>
              <a:t>febrero de 2022</a:t>
            </a:r>
            <a:r>
              <a:rPr lang="es-GT" sz="1150" b="1" dirty="0">
                <a:solidFill>
                  <a:srgbClr val="FF0000"/>
                </a:solidFill>
                <a:hlinkClick r:id="rId4" action="ppaction://hlinksldjump"/>
              </a:rPr>
              <a:t> </a:t>
            </a:r>
            <a:endParaRPr lang="es-GT" sz="1150" b="1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115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777100-B5F7-010F-806E-A62C5F8C5420}"/>
              </a:ext>
            </a:extLst>
          </p:cNvPr>
          <p:cNvSpPr txBox="1"/>
          <p:nvPr/>
        </p:nvSpPr>
        <p:spPr>
          <a:xfrm>
            <a:off x="7685899" y="2688040"/>
            <a:ext cx="19274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Inicio actividades</a:t>
            </a:r>
          </a:p>
          <a:p>
            <a:pPr algn="ctr"/>
            <a:r>
              <a:rPr lang="es-GT" sz="1150" dirty="0"/>
              <a:t> Comité de países</a:t>
            </a:r>
          </a:p>
          <a:p>
            <a:pPr algn="ctr"/>
            <a:r>
              <a:rPr lang="es-GT" sz="1150" dirty="0"/>
              <a:t>abril de 2022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DEC2D7A8-CD95-E223-0D2B-DED3A1822E47}"/>
              </a:ext>
            </a:extLst>
          </p:cNvPr>
          <p:cNvSpPr txBox="1"/>
          <p:nvPr/>
        </p:nvSpPr>
        <p:spPr>
          <a:xfrm>
            <a:off x="8449361" y="6110181"/>
            <a:ext cx="11639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b="1" dirty="0"/>
              <a:t>Proceso de Quito VIII</a:t>
            </a:r>
          </a:p>
          <a:p>
            <a:pPr algn="ctr"/>
            <a:r>
              <a:rPr lang="es-GT" sz="1150" b="1" dirty="0"/>
              <a:t>junio de 2022</a:t>
            </a:r>
            <a:endParaRPr lang="en-US" sz="1150" b="1" dirty="0"/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37227861-8F9B-929D-1E4E-08559281F4CA}"/>
              </a:ext>
            </a:extLst>
          </p:cNvPr>
          <p:cNvSpPr txBox="1"/>
          <p:nvPr/>
        </p:nvSpPr>
        <p:spPr>
          <a:xfrm>
            <a:off x="10114229" y="3461224"/>
            <a:ext cx="1396550" cy="623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b="1" dirty="0">
                <a:solidFill>
                  <a:srgbClr val="FF0000"/>
                </a:solidFill>
              </a:rPr>
              <a:t>2da </a:t>
            </a:r>
            <a:r>
              <a:rPr lang="es-MX" sz="1150" b="1" dirty="0">
                <a:solidFill>
                  <a:srgbClr val="FF0000"/>
                </a:solidFill>
              </a:rPr>
              <a:t>Reunión </a:t>
            </a:r>
            <a:r>
              <a:rPr lang="es-GT" sz="1150" b="1" dirty="0">
                <a:solidFill>
                  <a:srgbClr val="FF0000"/>
                </a:solidFill>
              </a:rPr>
              <a:t>Mesa Técnica de Trabajo</a:t>
            </a:r>
          </a:p>
          <a:p>
            <a:pPr algn="ctr"/>
            <a:r>
              <a:rPr lang="es-GT" sz="1150" b="1" dirty="0">
                <a:solidFill>
                  <a:srgbClr val="FF0000"/>
                </a:solidFill>
              </a:rPr>
              <a:t>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408772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DA52A83-D124-4340-B204-6C048BB76EE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5944" y="1548558"/>
            <a:ext cx="5943600" cy="37608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0" dirty="0">
              <a:solidFill>
                <a:srgbClr val="C5192D"/>
              </a:solidFill>
              <a:latin typeface="Calibri" panose="020F0502020204030204" pitchFamily="34" charset="0"/>
            </a:endParaRPr>
          </a:p>
          <a:p>
            <a:pPr marL="539750" indent="-3603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100" b="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sz="2000" b="0" dirty="0">
                <a:solidFill>
                  <a:srgbClr val="404040"/>
                </a:solidFill>
              </a:rPr>
              <a:t>Presentar marcos normativos nacionales y locales que promueven el acceso, permanencia y egreso de estudiantes en situación de movilidad. </a:t>
            </a:r>
            <a:endParaRPr lang="en-US" sz="2000" b="0" dirty="0"/>
          </a:p>
          <a:p>
            <a:pPr marL="539750" indent="-36036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MX" sz="2000" b="0" dirty="0">
                <a:solidFill>
                  <a:srgbClr val="000000"/>
                </a:solidFill>
              </a:rPr>
              <a:t>Compartir</a:t>
            </a:r>
            <a:r>
              <a:rPr lang="en-US" sz="2000" b="0" dirty="0">
                <a:solidFill>
                  <a:srgbClr val="000000"/>
                </a:solidFill>
              </a:rPr>
              <a:t> b</a:t>
            </a:r>
            <a:r>
              <a:rPr lang="es-CL" sz="2000" b="0" dirty="0">
                <a:solidFill>
                  <a:srgbClr val="404040"/>
                </a:solidFill>
              </a:rPr>
              <a:t>uenas prácticas nacionales y locales que garantizan el derecho a la educación de estudiantes en situación movilidad.  </a:t>
            </a:r>
            <a:endParaRPr lang="en-US" sz="2000" b="0" dirty="0"/>
          </a:p>
          <a:p>
            <a:pPr marL="539750" indent="-36036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CL" sz="2000" b="0" dirty="0">
                <a:solidFill>
                  <a:srgbClr val="404040"/>
                </a:solidFill>
              </a:rPr>
              <a:t>Socializar estrategias que fortalecen la con-</a:t>
            </a:r>
            <a:r>
              <a:rPr lang="es-CL" sz="2000" b="0" dirty="0" err="1">
                <a:solidFill>
                  <a:srgbClr val="404040"/>
                </a:solidFill>
              </a:rPr>
              <a:t>tinuidad</a:t>
            </a:r>
            <a:r>
              <a:rPr lang="es-CL" sz="2000" b="0" dirty="0">
                <a:solidFill>
                  <a:srgbClr val="404040"/>
                </a:solidFill>
              </a:rPr>
              <a:t> educativa de esta población y promuevan sus oportunidades de aprendizaje. </a:t>
            </a:r>
            <a:endParaRPr lang="en-US" sz="2000" b="0" dirty="0"/>
          </a:p>
          <a:p>
            <a:endParaRPr lang="fr-F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6E4FF6-69FE-BE75-6C65-3E6BCE35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68" y="1857654"/>
            <a:ext cx="4615503" cy="2939445"/>
          </a:xfrm>
          <a:prstGeom prst="rect">
            <a:avLst/>
          </a:prstGeom>
        </p:spPr>
      </p:pic>
      <p:sp>
        <p:nvSpPr>
          <p:cNvPr id="11" name="Titre 15">
            <a:extLst>
              <a:ext uri="{FF2B5EF4-FFF2-40B4-BE49-F238E27FC236}">
                <a16:creationId xmlns:a16="http://schemas.microsoft.com/office/drawing/2014/main" id="{5A946B53-3EC1-C620-37D8-7241151E5D4D}"/>
              </a:ext>
            </a:extLst>
          </p:cNvPr>
          <p:cNvSpPr txBox="1">
            <a:spLocks/>
          </p:cNvSpPr>
          <p:nvPr/>
        </p:nvSpPr>
        <p:spPr>
          <a:xfrm>
            <a:off x="420687" y="767673"/>
            <a:ext cx="1135062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accent2"/>
                </a:solidFill>
              </a:rPr>
              <a:t>Componente cualitativo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7CD1908-EF13-C08F-B273-74EC2A5F58B3}"/>
              </a:ext>
            </a:extLst>
          </p:cNvPr>
          <p:cNvSpPr/>
          <p:nvPr/>
        </p:nvSpPr>
        <p:spPr>
          <a:xfrm>
            <a:off x="926063" y="5374623"/>
            <a:ext cx="2671681" cy="1256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s-ES_tradnl" sz="1600" b="1" dirty="0"/>
              <a:t>Repositorio colaborativo</a:t>
            </a:r>
          </a:p>
          <a:p>
            <a:pPr algn="ctr"/>
            <a:r>
              <a:rPr lang="es-ES_tradnl" sz="1600" dirty="0"/>
              <a:t>Todos podemos participar</a:t>
            </a:r>
          </a:p>
          <a:p>
            <a:pPr algn="ctr"/>
            <a:endParaRPr lang="es-ES_tradnl" sz="1600" dirty="0"/>
          </a:p>
          <a:p>
            <a:pPr algn="ctr"/>
            <a:endParaRPr lang="es-MX" sz="16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44F16E7-F70D-A8D7-284C-79908E35B2FD}"/>
              </a:ext>
            </a:extLst>
          </p:cNvPr>
          <p:cNvSpPr/>
          <p:nvPr/>
        </p:nvSpPr>
        <p:spPr>
          <a:xfrm>
            <a:off x="4760159" y="5374623"/>
            <a:ext cx="2671681" cy="1293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s-ES_tradnl" sz="1600" b="1" dirty="0"/>
              <a:t>Experiencias multinivel</a:t>
            </a:r>
          </a:p>
          <a:p>
            <a:pPr algn="ctr"/>
            <a:r>
              <a:rPr lang="es-ES_tradnl" sz="1600" b="1" dirty="0"/>
              <a:t> </a:t>
            </a:r>
            <a:r>
              <a:rPr lang="es-ES_tradnl" sz="1600" dirty="0"/>
              <a:t>Registros a nivel de escuela, comunidad, ciudad, país, y/o región</a:t>
            </a:r>
          </a:p>
          <a:p>
            <a:pPr algn="ctr">
              <a:spcAft>
                <a:spcPts val="600"/>
              </a:spcAft>
            </a:pPr>
            <a:r>
              <a:rPr lang="es-ES_tradnl" sz="1600" dirty="0"/>
              <a:t> </a:t>
            </a:r>
            <a:endParaRPr lang="es-MX" sz="16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919CB-B0FF-7F38-3AAF-8CC42B866ED6}"/>
              </a:ext>
            </a:extLst>
          </p:cNvPr>
          <p:cNvSpPr/>
          <p:nvPr/>
        </p:nvSpPr>
        <p:spPr>
          <a:xfrm>
            <a:off x="8594256" y="5374623"/>
            <a:ext cx="2671681" cy="1293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/>
              <a:t>Gestión solidaria del conocimiento </a:t>
            </a:r>
          </a:p>
          <a:p>
            <a:pPr algn="ctr"/>
            <a:r>
              <a:rPr lang="es-ES_tradnl" sz="1600" dirty="0"/>
              <a:t>Difusión de metodologías, estrategias, construcción conjunta de respuestas.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475028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284C2A-09D5-4641-8B8A-99053B8B986B}"/>
              </a:ext>
            </a:extLst>
          </p:cNvPr>
          <p:cNvSpPr/>
          <p:nvPr/>
        </p:nvSpPr>
        <p:spPr>
          <a:xfrm>
            <a:off x="9896168" y="4306529"/>
            <a:ext cx="1637070" cy="884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BB6BA1-579D-4FA8-A499-AEDF235C6695}"/>
              </a:ext>
            </a:extLst>
          </p:cNvPr>
          <p:cNvSpPr/>
          <p:nvPr/>
        </p:nvSpPr>
        <p:spPr>
          <a:xfrm>
            <a:off x="83574" y="901626"/>
            <a:ext cx="1637070" cy="884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246F75-F6E1-4100-BB07-5AD372DF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39" y="601490"/>
            <a:ext cx="9822174" cy="5354884"/>
          </a:xfrm>
        </p:spPr>
        <p:txBody>
          <a:bodyPr>
            <a:normAutofit fontScale="90000"/>
          </a:bodyPr>
          <a:lstStyle/>
          <a:p>
            <a:r>
              <a:rPr lang="es-GT" sz="3200" dirty="0"/>
              <a:t>Estamos avanzando en la implementación del Marco Regional de Monitoreo  sobre  estudiantes en situación de movilidad humana … </a:t>
            </a:r>
            <a:br>
              <a:rPr lang="es-GT" sz="3200" dirty="0"/>
            </a:br>
            <a:br>
              <a:rPr lang="es-GT" sz="3200" dirty="0"/>
            </a:br>
            <a:r>
              <a:rPr lang="es-GT" sz="3200" dirty="0"/>
              <a:t>esperamos que este espacio se consolide como una herramienta para la generación de evidencia que alimente a la política pública ….</a:t>
            </a:r>
            <a:br>
              <a:rPr lang="es-GT" sz="3200" dirty="0"/>
            </a:br>
            <a:br>
              <a:rPr lang="es-GT" sz="3200" dirty="0"/>
            </a:br>
            <a:r>
              <a:rPr lang="es-GT" sz="3200" dirty="0"/>
              <a:t>y se constituya  </a:t>
            </a:r>
            <a:r>
              <a:rPr lang="es-CL" sz="3200" dirty="0"/>
              <a:t>en un lugar de intercambio  de conocimiento y aprendizaje…</a:t>
            </a:r>
            <a:br>
              <a:rPr lang="es-CL" sz="3200" dirty="0"/>
            </a:br>
            <a:r>
              <a:rPr lang="es-CL" sz="3200" dirty="0"/>
              <a:t> </a:t>
            </a:r>
            <a:br>
              <a:rPr lang="es-CL" sz="3200" dirty="0"/>
            </a:br>
            <a:r>
              <a:rPr lang="es-CL" sz="3200" dirty="0"/>
              <a:t>que permita avanzar en la garantía del derecho a la educación de las personas en situación de movilidad.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786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4BED166-09E7-4649-8E63-D6BBB5A39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137" y="5405742"/>
            <a:ext cx="2791326" cy="1580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CL" sz="1400" b="1" dirty="0">
                <a:latin typeface="Open Sans"/>
                <a:ea typeface="Open Sans"/>
                <a:cs typeface="Calibri"/>
              </a:rPr>
              <a:t>Contactos</a:t>
            </a:r>
            <a:r>
              <a:rPr lang="es-CL" sz="1400" dirty="0">
                <a:latin typeface="Open Sans"/>
                <a:ea typeface="Open Sans"/>
                <a:cs typeface="Calibri"/>
              </a:rPr>
              <a:t>:   </a:t>
            </a:r>
          </a:p>
          <a:p>
            <a:pPr algn="r"/>
            <a:r>
              <a:rPr lang="es-CL" sz="1400" dirty="0">
                <a:latin typeface="Open Sans"/>
                <a:ea typeface="Open Sans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f.saffirio@unesco.org</a:t>
            </a:r>
            <a:endParaRPr lang="es-CL" sz="1400" dirty="0">
              <a:latin typeface="Open Sans"/>
              <a:ea typeface="Open Sans"/>
              <a:cs typeface="Calibri"/>
            </a:endParaRPr>
          </a:p>
          <a:p>
            <a:pPr algn="r"/>
            <a:r>
              <a:rPr lang="es-CL" sz="1400" dirty="0">
                <a:latin typeface="Open Sans"/>
                <a:ea typeface="Open Sans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e.yanez@unesco.org</a:t>
            </a:r>
            <a:endParaRPr lang="es-CL" sz="1400" dirty="0">
              <a:latin typeface="Open Sans"/>
              <a:ea typeface="Open Sans"/>
              <a:cs typeface="Calibri"/>
            </a:endParaRPr>
          </a:p>
          <a:p>
            <a:pPr algn="r"/>
            <a:r>
              <a:rPr lang="es-CL" sz="1400" dirty="0">
                <a:latin typeface="Open Sans"/>
                <a:ea typeface="Open Sa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d.paz@unesco.org</a:t>
            </a:r>
            <a:endParaRPr lang="es-CL" sz="1400" dirty="0">
              <a:latin typeface="Open Sans"/>
              <a:ea typeface="Open Sans"/>
              <a:cs typeface="Calibri"/>
            </a:endParaRPr>
          </a:p>
          <a:p>
            <a:endParaRPr lang="es-CL" sz="1400" dirty="0">
              <a:latin typeface="Open Sans"/>
              <a:ea typeface="Open Sans"/>
              <a:cs typeface="Calibri"/>
            </a:endParaRPr>
          </a:p>
          <a:p>
            <a:endParaRPr lang="es-ES" sz="1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8609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6">
            <a:extLst>
              <a:ext uri="{FF2B5EF4-FFF2-40B4-BE49-F238E27FC236}">
                <a16:creationId xmlns:a16="http://schemas.microsoft.com/office/drawing/2014/main" id="{1F38F3CD-9F12-4F32-A656-09861D7D674A}"/>
              </a:ext>
            </a:extLst>
          </p:cNvPr>
          <p:cNvSpPr txBox="1"/>
          <p:nvPr/>
        </p:nvSpPr>
        <p:spPr>
          <a:xfrm>
            <a:off x="1251873" y="1838471"/>
            <a:ext cx="96882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Courier New" panose="02070309020205020404" pitchFamily="49" charset="0"/>
              <a:buChar char="o"/>
            </a:pPr>
            <a:r>
              <a:rPr lang="es-CL" sz="2200" b="0" dirty="0"/>
              <a:t>La agenda ODS4/E2030 pone en el centro el </a:t>
            </a:r>
            <a:r>
              <a:rPr lang="es-CL" sz="2200" b="1" dirty="0">
                <a:solidFill>
                  <a:schemeClr val="accent2"/>
                </a:solidFill>
              </a:rPr>
              <a:t>derecho a la educación</a:t>
            </a:r>
            <a:r>
              <a:rPr lang="es-CL" sz="2200" b="1" dirty="0"/>
              <a:t>,</a:t>
            </a:r>
            <a:r>
              <a:rPr lang="es-CL" sz="2200" b="0" dirty="0"/>
              <a:t> como un derecho multiplicador, motor del desarrollo humano, promotor y garante de la justicia y la igualdad.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Courier New" panose="02070309020205020404" pitchFamily="49" charset="0"/>
              <a:buChar char="o"/>
            </a:pPr>
            <a:r>
              <a:rPr lang="es-CL" sz="2200" b="0" dirty="0"/>
              <a:t>La movilidad humana, especialmente la internacional, ha traído consigo importantes </a:t>
            </a:r>
            <a:r>
              <a:rPr lang="es-CL" sz="2200" b="1" dirty="0">
                <a:solidFill>
                  <a:schemeClr val="accent2"/>
                </a:solidFill>
              </a:rPr>
              <a:t>desafíos y tensiones </a:t>
            </a:r>
            <a:r>
              <a:rPr lang="es-CL" sz="2200" b="0" dirty="0"/>
              <a:t>a la política educativa de los países de la región.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Courier New" panose="02070309020205020404" pitchFamily="49" charset="0"/>
              <a:buChar char="o"/>
            </a:pPr>
            <a:r>
              <a:rPr lang="es-ES" sz="2200" b="1" dirty="0">
                <a:solidFill>
                  <a:schemeClr val="accent2"/>
                </a:solidFill>
              </a:rPr>
              <a:t>Mirar más allá del acceso</a:t>
            </a:r>
            <a:r>
              <a:rPr lang="es-ES" sz="2200" b="1" dirty="0"/>
              <a:t>: </a:t>
            </a:r>
            <a:r>
              <a:rPr lang="es-ES" sz="2200" b="0" dirty="0"/>
              <a:t>Hay una gran necesidad de monitorear </a:t>
            </a:r>
            <a:r>
              <a:rPr lang="en-US" sz="2200" b="0" dirty="0"/>
              <a:t>la </a:t>
            </a:r>
            <a:r>
              <a:rPr lang="es-MX" sz="2200" b="0" dirty="0"/>
              <a:t>participación y la permanencia de las personas en situación de movilidad dentro de los sistemas educativos nacionales.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40000"/>
              <a:buFont typeface="Courier New" panose="02070309020205020404" pitchFamily="49" charset="0"/>
              <a:buChar char="o"/>
            </a:pPr>
            <a:r>
              <a:rPr lang="es-MX" sz="2200" b="0" dirty="0"/>
              <a:t>Importa el </a:t>
            </a:r>
            <a:r>
              <a:rPr lang="es-MX" sz="2200" b="1" dirty="0">
                <a:solidFill>
                  <a:schemeClr val="accent2"/>
                </a:solidFill>
              </a:rPr>
              <a:t>derecho a la educación </a:t>
            </a:r>
            <a:r>
              <a:rPr lang="es-MX" sz="2200" b="0" dirty="0"/>
              <a:t>pero </a:t>
            </a:r>
            <a:r>
              <a:rPr lang="es-MX" sz="2200" dirty="0"/>
              <a:t>t</a:t>
            </a:r>
            <a:r>
              <a:rPr lang="es-MX" sz="2200" b="0" dirty="0"/>
              <a:t>ambién el </a:t>
            </a:r>
            <a:r>
              <a:rPr lang="es-MX" sz="2200" b="1" dirty="0">
                <a:solidFill>
                  <a:schemeClr val="accent2"/>
                </a:solidFill>
              </a:rPr>
              <a:t>derecho en la educación</a:t>
            </a:r>
            <a:r>
              <a:rPr lang="es-MX" sz="22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FB347F5-6327-449D-B220-5EE8724C297C}"/>
              </a:ext>
            </a:extLst>
          </p:cNvPr>
          <p:cNvSpPr txBox="1">
            <a:spLocks/>
          </p:cNvSpPr>
          <p:nvPr/>
        </p:nvSpPr>
        <p:spPr>
          <a:xfrm>
            <a:off x="724094" y="721456"/>
            <a:ext cx="58870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endParaRPr lang="fr-FR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E7C9C2F-8EC2-420E-9565-D5E9F6738731}"/>
              </a:ext>
            </a:extLst>
          </p:cNvPr>
          <p:cNvSpPr txBox="1">
            <a:spLocks/>
          </p:cNvSpPr>
          <p:nvPr/>
        </p:nvSpPr>
        <p:spPr>
          <a:xfrm>
            <a:off x="716913" y="586622"/>
            <a:ext cx="51243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Disponibilidad en la región de datos en la temática</a:t>
            </a:r>
            <a:endParaRPr lang="fr-FR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B8AA4C-030C-CC75-7BEF-3C48FB736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38" y="2021367"/>
            <a:ext cx="2979521" cy="3910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0D75A4D4-5825-C431-4BD1-9D9ED808FCAD}"/>
              </a:ext>
            </a:extLst>
          </p:cNvPr>
          <p:cNvSpPr txBox="1">
            <a:spLocks/>
          </p:cNvSpPr>
          <p:nvPr/>
        </p:nvSpPr>
        <p:spPr>
          <a:xfrm>
            <a:off x="716913" y="1912185"/>
            <a:ext cx="6436954" cy="3483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ES" sz="2000" dirty="0"/>
              <a:t>Uso de enfoques indirectos para la identificación. Basado en la nacionalidad o país de nacimiento lo que </a:t>
            </a:r>
            <a:r>
              <a:rPr lang="es-ES" sz="2000" b="1" dirty="0">
                <a:solidFill>
                  <a:schemeClr val="accent2"/>
                </a:solidFill>
              </a:rPr>
              <a:t>superpone la condición de extranjero al estatus migratorio</a:t>
            </a:r>
            <a:r>
              <a:rPr lang="es-ES" sz="2000" b="1" dirty="0">
                <a:solidFill>
                  <a:srgbClr val="FF6600"/>
                </a:solidFill>
              </a:rPr>
              <a:t>. </a:t>
            </a:r>
          </a:p>
          <a:p>
            <a:pPr marL="355600" indent="-3556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ES" sz="2000" dirty="0"/>
              <a:t>Las características de gran parte de la población migrante </a:t>
            </a:r>
            <a:r>
              <a:rPr lang="es-ES" sz="2000" b="1" dirty="0">
                <a:solidFill>
                  <a:schemeClr val="accent2"/>
                </a:solidFill>
              </a:rPr>
              <a:t>dificultan los procesos de validación </a:t>
            </a:r>
            <a:r>
              <a:rPr lang="es-ES" sz="2000" dirty="0"/>
              <a:t>de la información que habitualmente se realizan. </a:t>
            </a:r>
          </a:p>
          <a:p>
            <a:pPr marL="355600" indent="-3556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ES" sz="2000" dirty="0"/>
              <a:t>El </a:t>
            </a:r>
            <a:r>
              <a:rPr lang="es-ES" sz="2000" b="1" dirty="0">
                <a:solidFill>
                  <a:schemeClr val="accent2"/>
                </a:solidFill>
              </a:rPr>
              <a:t>foco de la información está en educación regular </a:t>
            </a:r>
            <a:r>
              <a:rPr lang="es-ES" sz="2000" dirty="0"/>
              <a:t>y se ha descuidado el relevamiento de información en otros ámbitos educativos.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8721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4DB338-8A05-4AC7-8FAC-3C3BB8C8185D}"/>
              </a:ext>
            </a:extLst>
          </p:cNvPr>
          <p:cNvSpPr txBox="1"/>
          <p:nvPr/>
        </p:nvSpPr>
        <p:spPr>
          <a:xfrm>
            <a:off x="7078159" y="5436296"/>
            <a:ext cx="44817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chemeClr val="bg1">
                    <a:lumMod val="50000"/>
                  </a:schemeClr>
                </a:solidFill>
              </a:rPr>
              <a:t>Fuente: Elaboración propia con base a  Encuesta sobre disponibilidad de datos sobre estudiantes en situación de movilidad.</a:t>
            </a:r>
          </a:p>
          <a:p>
            <a:endParaRPr lang="es-MX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C5BC4B-7B7C-48B4-A9D0-73F5EDD4A6A7}"/>
              </a:ext>
            </a:extLst>
          </p:cNvPr>
          <p:cNvSpPr txBox="1"/>
          <p:nvPr/>
        </p:nvSpPr>
        <p:spPr>
          <a:xfrm>
            <a:off x="680247" y="1912185"/>
            <a:ext cx="6068929" cy="584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GT" sz="2000" dirty="0">
                <a:solidFill>
                  <a:srgbClr val="262626"/>
                </a:solidFill>
              </a:rPr>
              <a:t>Todos los países con información sobre estudiantes en situación de movilidad cubren primaria y secundaria. Además en una amplia mayoría cubren también el nivel inicial.</a:t>
            </a:r>
          </a:p>
          <a:p>
            <a:pPr marL="355600" indent="-355600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GT" sz="2000" dirty="0">
                <a:solidFill>
                  <a:srgbClr val="262626"/>
                </a:solidFill>
                <a:cs typeface="Calibri" panose="020F0502020204030204" pitchFamily="34" charset="0"/>
              </a:rPr>
              <a:t>Las desagregaciones por sexo y edad son las de mayor factibilidad entre los países con disponibilidad de datos sobre estudiantes en situación de movilidad.</a:t>
            </a:r>
          </a:p>
          <a:p>
            <a:pPr marL="355600" indent="-355600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Courier New" panose="02070309020205020404" pitchFamily="49" charset="0"/>
              <a:buChar char="o"/>
            </a:pPr>
            <a:r>
              <a:rPr lang="es-GT" sz="2000" dirty="0">
                <a:solidFill>
                  <a:srgbClr val="262626"/>
                </a:solidFill>
              </a:rPr>
              <a:t>El 77% de países con datos sobre estudiantes en movilidad pueden realizar un seguimiento estadístico al itinerario escolar de estos estudiantes.</a:t>
            </a:r>
          </a:p>
          <a:p>
            <a:pPr marL="355600" indent="-355600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endParaRPr lang="es-GT" sz="2000" dirty="0">
              <a:solidFill>
                <a:srgbClr val="262626"/>
              </a:solidFill>
              <a:cs typeface="Calibri" panose="020F0502020204030204" pitchFamily="34" charset="0"/>
            </a:endParaRPr>
          </a:p>
          <a:p>
            <a:pPr marL="355600" indent="-355600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endParaRPr lang="es-GT" sz="2000" dirty="0">
              <a:solidFill>
                <a:srgbClr val="262626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Courier New" panose="02070309020205020404" pitchFamily="49" charset="0"/>
              <a:buChar char="o"/>
            </a:pPr>
            <a:endParaRPr lang="es-GT" sz="2000" dirty="0">
              <a:solidFill>
                <a:srgbClr val="262626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AEF654-890B-4EAE-B9BC-3A5554DA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021" y="2403768"/>
            <a:ext cx="4775347" cy="29718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6CA58B-68EA-4F0F-B6AD-136FCFAAF711}"/>
              </a:ext>
            </a:extLst>
          </p:cNvPr>
          <p:cNvSpPr txBox="1"/>
          <p:nvPr/>
        </p:nvSpPr>
        <p:spPr>
          <a:xfrm>
            <a:off x="6998021" y="1912185"/>
            <a:ext cx="4424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accent2"/>
                </a:solidFill>
              </a:rPr>
              <a:t>Los datos disponibles sobre estudiantes en situación de movilidad pueden ser desagregados por: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3A6487-D67E-9320-0F82-1CCD9BA8A5A3}"/>
              </a:ext>
            </a:extLst>
          </p:cNvPr>
          <p:cNvSpPr txBox="1">
            <a:spLocks/>
          </p:cNvSpPr>
          <p:nvPr/>
        </p:nvSpPr>
        <p:spPr>
          <a:xfrm>
            <a:off x="680247" y="586622"/>
            <a:ext cx="51243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Disponibilidad en la región de datos en la temática</a:t>
            </a:r>
            <a:endParaRPr lang="fr-FR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2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F44D7-03FA-4ED3-BE67-E6644AB8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3" y="657928"/>
            <a:ext cx="7190743" cy="1325563"/>
          </a:xfrm>
        </p:spPr>
        <p:txBody>
          <a:bodyPr>
            <a:normAutofit/>
          </a:bodyPr>
          <a:lstStyle/>
          <a:p>
            <a:r>
              <a:rPr lang="es-ES" sz="2800" b="1" dirty="0"/>
              <a:t>Desafíos para los sistemas de información </a:t>
            </a:r>
            <a:br>
              <a:rPr lang="es-ES" sz="2800" b="1" dirty="0"/>
            </a:br>
            <a:r>
              <a:rPr lang="es-ES" sz="2800" b="1" dirty="0"/>
              <a:t>en su rol de productor de información sobre </a:t>
            </a:r>
            <a:br>
              <a:rPr lang="es-ES" sz="2800" b="1" dirty="0"/>
            </a:br>
            <a:r>
              <a:rPr lang="es-ES" sz="2800" b="1" dirty="0"/>
              <a:t>estudiantes en situación de movilidad</a:t>
            </a:r>
            <a:endParaRPr lang="es-MX" sz="2800" dirty="0"/>
          </a:p>
        </p:txBody>
      </p:sp>
      <p:pic>
        <p:nvPicPr>
          <p:cNvPr id="3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BD552F1-C24B-4ED8-8D5A-67D2A91B39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6" y="3882720"/>
            <a:ext cx="599043" cy="5990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0923658-B7B0-4932-9155-F0D086F6607E}"/>
              </a:ext>
            </a:extLst>
          </p:cNvPr>
          <p:cNvSpPr txBox="1"/>
          <p:nvPr/>
        </p:nvSpPr>
        <p:spPr>
          <a:xfrm>
            <a:off x="1923352" y="2436651"/>
            <a:ext cx="411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Pct val="130000"/>
            </a:pPr>
            <a:r>
              <a:rPr lang="es-GT" sz="2000" dirty="0">
                <a:cs typeface="Calibri" panose="020F0502020204030204" pitchFamily="34" charset="0"/>
              </a:rPr>
              <a:t>Tienden a mostrarse poco flexibles y alejados del enfoque de sensibilidad a la crisis.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563FC4-4A11-489B-A848-F3D69107D1BB}"/>
              </a:ext>
            </a:extLst>
          </p:cNvPr>
          <p:cNvSpPr txBox="1"/>
          <p:nvPr/>
        </p:nvSpPr>
        <p:spPr>
          <a:xfrm>
            <a:off x="1977799" y="3785306"/>
            <a:ext cx="411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Mejora de la tipificación de las personas en situación de movilidad</a:t>
            </a:r>
            <a:r>
              <a:rPr lang="es-MX" sz="2000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BBF111-A374-42A4-B116-CA7CD3E74326}"/>
              </a:ext>
            </a:extLst>
          </p:cNvPr>
          <p:cNvSpPr txBox="1"/>
          <p:nvPr/>
        </p:nvSpPr>
        <p:spPr>
          <a:xfrm>
            <a:off x="1977799" y="4799667"/>
            <a:ext cx="4118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Establecimiento de procedimientos y</a:t>
            </a:r>
            <a:r>
              <a:rPr lang="es-ES" sz="2000" dirty="0"/>
              <a:t> criterios que permitan fortalecer las acciones de validación de la información </a:t>
            </a:r>
            <a:endParaRPr lang="es-MX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CB5815-F7E5-4736-8A8C-CFB1FB191A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5002" y="5108959"/>
            <a:ext cx="561460" cy="5547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258D60-3100-4908-9762-2975D295CE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571" l="5566" r="96589">
                        <a14:foregroundMark x1="51346" y1="9143" x2="51346" y2="9143"/>
                        <a14:foregroundMark x1="24057" y1="82857" x2="24057" y2="82857"/>
                        <a14:foregroundMark x1="16338" y1="49714" x2="16338" y2="49714"/>
                        <a14:foregroundMark x1="17415" y1="61714" x2="17415" y2="61714"/>
                        <a14:foregroundMark x1="51885" y1="52571" x2="51885" y2="52571"/>
                        <a14:foregroundMark x1="51526" y1="44000" x2="51526" y2="44000"/>
                        <a14:foregroundMark x1="52065" y1="63429" x2="52065" y2="63429"/>
                        <a14:foregroundMark x1="55835" y1="51143" x2="57451" y2="51143"/>
                        <a14:foregroundMark x1="71813" y1="50571" x2="71813" y2="50571"/>
                        <a14:foregroundMark x1="80431" y1="52000" x2="80431" y2="52000"/>
                        <a14:foregroundMark x1="85278" y1="51143" x2="85278" y2="51143"/>
                        <a14:foregroundMark x1="85458" y1="56286" x2="85458" y2="56286"/>
                        <a14:foregroundMark x1="88330" y1="78857" x2="88330" y2="78857"/>
                        <a14:foregroundMark x1="75224" y1="52571" x2="75224" y2="52571"/>
                        <a14:foregroundMark x1="64991" y1="52571" x2="64991" y2="52571"/>
                        <a14:foregroundMark x1="50808" y1="52571" x2="50808" y2="52571"/>
                        <a14:foregroundMark x1="36804" y1="52857" x2="36804" y2="52857"/>
                        <a14:foregroundMark x1="19928" y1="50571" x2="19928" y2="50571"/>
                        <a14:foregroundMark x1="18851" y1="56000" x2="18492" y2="57714"/>
                        <a14:foregroundMark x1="22442" y1="51429" x2="22442" y2="51429"/>
                        <a14:foregroundMark x1="37163" y1="51429" x2="37163" y2="51429"/>
                        <a14:foregroundMark x1="46499" y1="50571" x2="46499" y2="50571"/>
                        <a14:foregroundMark x1="49551" y1="23143" x2="49551" y2="23143"/>
                        <a14:foregroundMark x1="37702" y1="6286" x2="37702" y2="6286"/>
                        <a14:foregroundMark x1="62657" y1="6000" x2="62657" y2="6000"/>
                        <a14:foregroundMark x1="22083" y1="80000" x2="22083" y2="80000"/>
                        <a14:foregroundMark x1="5745" y1="73143" x2="5745" y2="73143"/>
                        <a14:foregroundMark x1="52962" y1="83429" x2="52962" y2="83429"/>
                        <a14:foregroundMark x1="96409" y1="76286" x2="96409" y2="76286"/>
                        <a14:foregroundMark x1="96589" y1="72857" x2="96589" y2="72857"/>
                        <a14:foregroundMark x1="76661" y1="96571" x2="76661" y2="96571"/>
                        <a14:backgroundMark x1="21544" y1="25143" x2="21544" y2="25143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453" y="2583922"/>
            <a:ext cx="699009" cy="5990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A40371-026A-45CF-80D0-EDC6E3A6AE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1" b="89420" l="9851" r="89851">
                        <a14:foregroundMark x1="24776" y1="9556" x2="24776" y2="9556"/>
                        <a14:foregroundMark x1="20597" y1="5461" x2="20597" y2="5461"/>
                        <a14:foregroundMark x1="32836" y1="27645" x2="32836" y2="27645"/>
                        <a14:foregroundMark x1="22090" y1="13311" x2="22090" y2="13311"/>
                        <a14:foregroundMark x1="80299" y1="9556" x2="80299" y2="9556"/>
                        <a14:foregroundMark x1="79403" y1="16041" x2="79403" y2="16041"/>
                        <a14:foregroundMark x1="66567" y1="27645" x2="66567" y2="27645"/>
                        <a14:foregroundMark x1="32836" y1="67235" x2="32836" y2="67235"/>
                        <a14:foregroundMark x1="23582" y1="69283" x2="23582" y2="69283"/>
                        <a14:foregroundMark x1="21194" y1="78840" x2="21194" y2="78840"/>
                        <a14:foregroundMark x1="78507" y1="78157" x2="78507" y2="78157"/>
                        <a14:foregroundMark x1="77910" y1="69283" x2="77910" y2="69283"/>
                        <a14:foregroundMark x1="64776" y1="65188" x2="64776" y2="65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6928" y="3733937"/>
            <a:ext cx="926820" cy="810624"/>
          </a:xfrm>
          <a:prstGeom prst="rect">
            <a:avLst/>
          </a:prstGeom>
        </p:spPr>
      </p:pic>
      <p:pic>
        <p:nvPicPr>
          <p:cNvPr id="10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B947F07-CCC9-4509-8311-AD433C2D05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32" y="5072537"/>
            <a:ext cx="627552" cy="6275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36C968-6926-4B48-AC2A-43FFC862010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721" y="2497259"/>
            <a:ext cx="827234" cy="70870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75F3909-DBE1-48FE-B34D-36D4DE44BA43}"/>
              </a:ext>
            </a:extLst>
          </p:cNvPr>
          <p:cNvSpPr txBox="1"/>
          <p:nvPr/>
        </p:nvSpPr>
        <p:spPr>
          <a:xfrm>
            <a:off x="7733976" y="2430451"/>
            <a:ext cx="417264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es-ES" sz="2000" b="0" dirty="0">
                <a:cs typeface="Calibri" panose="020F0502020204030204" pitchFamily="34" charset="0"/>
              </a:rPr>
              <a:t>El foco de la información está en educación regular.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046F5C-0853-4D5B-9E07-BCA3ECFD0D7B}"/>
              </a:ext>
            </a:extLst>
          </p:cNvPr>
          <p:cNvSpPr txBox="1"/>
          <p:nvPr/>
        </p:nvSpPr>
        <p:spPr>
          <a:xfrm>
            <a:off x="7796281" y="3631417"/>
            <a:ext cx="388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cs typeface="Calibri" panose="020F0502020204030204" pitchFamily="34" charset="0"/>
              </a:rPr>
              <a:t>Integración y/o articulación con otros sistemas de información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1589CBE-3E63-4EDF-B458-C14F83FF581A}"/>
              </a:ext>
            </a:extLst>
          </p:cNvPr>
          <p:cNvSpPr/>
          <p:nvPr/>
        </p:nvSpPr>
        <p:spPr>
          <a:xfrm>
            <a:off x="7796281" y="4799666"/>
            <a:ext cx="3884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ea typeface="Calibri" panose="020F0502020204030204" pitchFamily="34" charset="0"/>
              </a:rPr>
              <a:t>Revisión de políticas y procedimiento de acceso a datos, información y reportes sobre estudiantes en movilidad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61958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64FE324-67D5-BC24-D70E-623A2581510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1657293" y="1367531"/>
            <a:ext cx="8698905" cy="4742651"/>
            <a:chOff x="3452990" y="1862024"/>
            <a:chExt cx="5561109" cy="3031921"/>
          </a:xfrm>
        </p:grpSpPr>
        <p:pic>
          <p:nvPicPr>
            <p:cNvPr id="8" name="Imagen 9">
              <a:extLst>
                <a:ext uri="{FF2B5EF4-FFF2-40B4-BE49-F238E27FC236}">
                  <a16:creationId xmlns:a16="http://schemas.microsoft.com/office/drawing/2014/main" id="{80E7B52E-B86E-90A9-ADE0-954FA297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088530" y="1663593"/>
              <a:ext cx="1727137" cy="2124000"/>
            </a:xfrm>
            <a:prstGeom prst="rect">
              <a:avLst/>
            </a:prstGeom>
          </p:spPr>
        </p:pic>
        <p:pic>
          <p:nvPicPr>
            <p:cNvPr id="9" name="Imagen 9">
              <a:extLst>
                <a:ext uri="{FF2B5EF4-FFF2-40B4-BE49-F238E27FC236}">
                  <a16:creationId xmlns:a16="http://schemas.microsoft.com/office/drawing/2014/main" id="{94EF2752-F1E8-D34D-8778-AEEE3A8B9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 flipV="1">
              <a:off x="5072432" y="2720638"/>
              <a:ext cx="1727137" cy="2124000"/>
            </a:xfrm>
            <a:prstGeom prst="rect">
              <a:avLst/>
            </a:prstGeom>
          </p:spPr>
        </p:pic>
        <p:pic>
          <p:nvPicPr>
            <p:cNvPr id="17" name="Imagen 9">
              <a:extLst>
                <a:ext uri="{FF2B5EF4-FFF2-40B4-BE49-F238E27FC236}">
                  <a16:creationId xmlns:a16="http://schemas.microsoft.com/office/drawing/2014/main" id="{4D3A0F58-D2CC-EF02-77CE-8F28394BD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680000" flipH="1" flipV="1">
              <a:off x="3651421" y="2968377"/>
              <a:ext cx="1727137" cy="2124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55EED1-13AB-0D6B-0835-AA863031A762}"/>
              </a:ext>
            </a:extLst>
          </p:cNvPr>
          <p:cNvSpPr txBox="1"/>
          <p:nvPr/>
        </p:nvSpPr>
        <p:spPr>
          <a:xfrm>
            <a:off x="574880" y="1925766"/>
            <a:ext cx="16243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Declaración de Buenos Aires - 2017</a:t>
            </a:r>
            <a:endParaRPr lang="en-US" sz="115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880B5DE-A29C-B6AD-50D0-DAC41B97D538}"/>
              </a:ext>
            </a:extLst>
          </p:cNvPr>
          <p:cNvSpPr txBox="1"/>
          <p:nvPr/>
        </p:nvSpPr>
        <p:spPr>
          <a:xfrm>
            <a:off x="2199236" y="166806"/>
            <a:ext cx="16243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Foro Regional “Educación más allá de las fronteras”</a:t>
            </a:r>
          </a:p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Agosto 2019</a:t>
            </a:r>
            <a:endParaRPr lang="en-US" sz="11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31522B-6DE3-F222-8EE3-ADC173E725F5}"/>
              </a:ext>
            </a:extLst>
          </p:cNvPr>
          <p:cNvSpPr txBox="1"/>
          <p:nvPr/>
        </p:nvSpPr>
        <p:spPr>
          <a:xfrm>
            <a:off x="1569953" y="3692188"/>
            <a:ext cx="10260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Proceso de Quito VI</a:t>
            </a:r>
          </a:p>
          <a:p>
            <a:pPr algn="ctr"/>
            <a:r>
              <a:rPr lang="es-GT" sz="1150" dirty="0"/>
              <a:t>2020</a:t>
            </a:r>
            <a:endParaRPr lang="en-US" sz="11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4B492-A0FE-FFF5-E875-D0F71DD9D4A0}"/>
              </a:ext>
            </a:extLst>
          </p:cNvPr>
          <p:cNvSpPr txBox="1"/>
          <p:nvPr/>
        </p:nvSpPr>
        <p:spPr>
          <a:xfrm>
            <a:off x="3660242" y="4510628"/>
            <a:ext cx="11953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Proceso de Quito VII</a:t>
            </a:r>
          </a:p>
          <a:p>
            <a:pPr algn="ctr"/>
            <a:r>
              <a:rPr lang="es-GT" sz="1150" dirty="0"/>
              <a:t>mayo de 2021</a:t>
            </a:r>
            <a:endParaRPr lang="en-US" sz="11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F7EF16-D2D6-6E92-9B8C-E436D3CC9079}"/>
              </a:ext>
            </a:extLst>
          </p:cNvPr>
          <p:cNvSpPr txBox="1"/>
          <p:nvPr/>
        </p:nvSpPr>
        <p:spPr>
          <a:xfrm>
            <a:off x="4262987" y="908457"/>
            <a:ext cx="1195394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1ra </a:t>
            </a:r>
            <a:r>
              <a:rPr lang="es-MX" sz="1150" dirty="0"/>
              <a:t>Reunión </a:t>
            </a:r>
            <a:r>
              <a:rPr lang="es-GT" sz="1150" dirty="0"/>
              <a:t>Mesa Técnica de Trabajo</a:t>
            </a:r>
          </a:p>
          <a:p>
            <a:pPr algn="ctr"/>
            <a:r>
              <a:rPr lang="es-GT" sz="1150" dirty="0"/>
              <a:t>octubre de 202</a:t>
            </a:r>
            <a:r>
              <a:rPr lang="es-GT" sz="115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s-GT" sz="11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E4C039-3933-681F-959E-FAC13BC13539}"/>
              </a:ext>
            </a:extLst>
          </p:cNvPr>
          <p:cNvSpPr txBox="1"/>
          <p:nvPr/>
        </p:nvSpPr>
        <p:spPr>
          <a:xfrm>
            <a:off x="5426426" y="3449028"/>
            <a:ext cx="13278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1ra Reunión</a:t>
            </a:r>
          </a:p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 Grupo de trabajo</a:t>
            </a:r>
            <a:endParaRPr lang="es-GT" sz="115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algn="ctr"/>
            <a:r>
              <a:rPr lang="es-GT" sz="1150" dirty="0">
                <a:solidFill>
                  <a:schemeClr val="bg1">
                    <a:lumMod val="65000"/>
                  </a:schemeClr>
                </a:solidFill>
              </a:rPr>
              <a:t>noviembre de 2021</a:t>
            </a:r>
            <a:endParaRPr lang="en-US" sz="11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:a16="http://schemas.microsoft.com/office/drawing/2014/main" id="{BFE54389-BAD9-5838-8DFA-406BCE292384}"/>
              </a:ext>
            </a:extLst>
          </p:cNvPr>
          <p:cNvSpPr txBox="1"/>
          <p:nvPr/>
        </p:nvSpPr>
        <p:spPr>
          <a:xfrm>
            <a:off x="6885100" y="3758166"/>
            <a:ext cx="160805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b="1" dirty="0">
                <a:solidFill>
                  <a:srgbClr val="FF0000"/>
                </a:solidFill>
              </a:rPr>
              <a:t>2da Reunión</a:t>
            </a:r>
          </a:p>
          <a:p>
            <a:pPr algn="ctr"/>
            <a:r>
              <a:rPr lang="es-GT" sz="1150" b="1" dirty="0">
                <a:solidFill>
                  <a:srgbClr val="FF0000"/>
                </a:solidFill>
              </a:rPr>
              <a:t>Grupo de trabajo</a:t>
            </a:r>
            <a:endParaRPr lang="en-US" sz="115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r>
              <a:rPr lang="es-GT" sz="1150" b="1" dirty="0">
                <a:solidFill>
                  <a:srgbClr val="FF0000"/>
                </a:solidFill>
              </a:rPr>
              <a:t>febrero de 2022</a:t>
            </a:r>
            <a:r>
              <a:rPr lang="es-GT" sz="1150" b="1" dirty="0">
                <a:solidFill>
                  <a:srgbClr val="FF0000"/>
                </a:solidFill>
                <a:hlinkClick r:id="rId4" action="ppaction://hlinksldjump"/>
              </a:rPr>
              <a:t> </a:t>
            </a:r>
            <a:endParaRPr lang="es-GT" sz="1150" b="1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115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777100-B5F7-010F-806E-A62C5F8C5420}"/>
              </a:ext>
            </a:extLst>
          </p:cNvPr>
          <p:cNvSpPr txBox="1"/>
          <p:nvPr/>
        </p:nvSpPr>
        <p:spPr>
          <a:xfrm>
            <a:off x="7685899" y="2688040"/>
            <a:ext cx="19274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dirty="0"/>
              <a:t>Inicio actividades</a:t>
            </a:r>
          </a:p>
          <a:p>
            <a:pPr algn="ctr"/>
            <a:r>
              <a:rPr lang="es-GT" sz="1150" dirty="0"/>
              <a:t> Comité de países</a:t>
            </a:r>
          </a:p>
          <a:p>
            <a:pPr algn="ctr"/>
            <a:r>
              <a:rPr lang="es-GT" sz="1150" dirty="0"/>
              <a:t>abril de 2022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DEC2D7A8-CD95-E223-0D2B-DED3A1822E47}"/>
              </a:ext>
            </a:extLst>
          </p:cNvPr>
          <p:cNvSpPr txBox="1"/>
          <p:nvPr/>
        </p:nvSpPr>
        <p:spPr>
          <a:xfrm>
            <a:off x="8449361" y="6110181"/>
            <a:ext cx="11639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b="1" dirty="0"/>
              <a:t>Proceso de Quito VIII</a:t>
            </a:r>
          </a:p>
          <a:p>
            <a:pPr algn="ctr"/>
            <a:r>
              <a:rPr lang="es-GT" sz="1150" b="1" dirty="0"/>
              <a:t>junio de 2022</a:t>
            </a:r>
            <a:endParaRPr lang="en-US" sz="1150" b="1" dirty="0"/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37227861-8F9B-929D-1E4E-08559281F4CA}"/>
              </a:ext>
            </a:extLst>
          </p:cNvPr>
          <p:cNvSpPr txBox="1"/>
          <p:nvPr/>
        </p:nvSpPr>
        <p:spPr>
          <a:xfrm>
            <a:off x="10114229" y="3461224"/>
            <a:ext cx="1396550" cy="623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1150" b="1" dirty="0">
                <a:solidFill>
                  <a:srgbClr val="FF0000"/>
                </a:solidFill>
              </a:rPr>
              <a:t>2da </a:t>
            </a:r>
            <a:r>
              <a:rPr lang="es-MX" sz="1150" b="1" dirty="0">
                <a:solidFill>
                  <a:srgbClr val="FF0000"/>
                </a:solidFill>
              </a:rPr>
              <a:t>Reunión </a:t>
            </a:r>
            <a:r>
              <a:rPr lang="es-GT" sz="1150" b="1" dirty="0">
                <a:solidFill>
                  <a:srgbClr val="FF0000"/>
                </a:solidFill>
              </a:rPr>
              <a:t>Mesa Técnica de Trabajo</a:t>
            </a:r>
          </a:p>
          <a:p>
            <a:pPr algn="ctr"/>
            <a:r>
              <a:rPr lang="es-GT" sz="1150" b="1" dirty="0">
                <a:solidFill>
                  <a:srgbClr val="FF0000"/>
                </a:solidFill>
              </a:rPr>
              <a:t>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340413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F99B495-637C-65CA-7368-41E58B5B7D39}"/>
              </a:ext>
            </a:extLst>
          </p:cNvPr>
          <p:cNvSpPr/>
          <p:nvPr/>
        </p:nvSpPr>
        <p:spPr>
          <a:xfrm>
            <a:off x="484909" y="415636"/>
            <a:ext cx="1343891" cy="2008909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71140AB-0F85-3D21-56F9-0228D8166738}"/>
              </a:ext>
            </a:extLst>
          </p:cNvPr>
          <p:cNvSpPr txBox="1"/>
          <p:nvPr/>
        </p:nvSpPr>
        <p:spPr>
          <a:xfrm>
            <a:off x="779317" y="678872"/>
            <a:ext cx="312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JOSEFIN SANS REGULAR ROMAN"/>
              </a:rPr>
              <a:t>Objetivos</a:t>
            </a:r>
            <a:endParaRPr lang="es-MX" sz="3200" dirty="0">
              <a:solidFill>
                <a:schemeClr val="bg1"/>
              </a:solidFill>
              <a:latin typeface="JOSEFIN SANS REGULAR ROMAN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40F54A-8902-0A9B-77DD-AC414E090D20}"/>
              </a:ext>
            </a:extLst>
          </p:cNvPr>
          <p:cNvSpPr/>
          <p:nvPr/>
        </p:nvSpPr>
        <p:spPr>
          <a:xfrm>
            <a:off x="10102151" y="4849091"/>
            <a:ext cx="1343891" cy="2008909"/>
          </a:xfrm>
          <a:prstGeom prst="rect">
            <a:avLst/>
          </a:prstGeom>
          <a:solidFill>
            <a:srgbClr val="ED6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5C026D-17E0-D334-CF22-E75EFF8B601F}"/>
              </a:ext>
            </a:extLst>
          </p:cNvPr>
          <p:cNvSpPr txBox="1"/>
          <p:nvPr/>
        </p:nvSpPr>
        <p:spPr>
          <a:xfrm>
            <a:off x="1156854" y="1623440"/>
            <a:ext cx="10152830" cy="4142865"/>
          </a:xfrm>
          <a:prstGeom prst="rect">
            <a:avLst/>
          </a:prstGeom>
          <a:solidFill>
            <a:srgbClr val="ED6737"/>
          </a:solidFill>
        </p:spPr>
        <p:txBody>
          <a:bodyPr wrap="square">
            <a:spAutoFit/>
          </a:bodyPr>
          <a:lstStyle/>
          <a:p>
            <a:pPr marL="623888" lvl="0" indent="-6238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Monitorear la situación educativa de los estudiantes en situación de movilidad en la región </a:t>
            </a:r>
          </a:p>
          <a:p>
            <a:pPr marL="623888" lvl="0" indent="-6238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Consolidar un espacio de conocimiento, diagnóstico, diálogo y apoyo</a:t>
            </a:r>
            <a:endParaRPr lang="en-US" sz="2400" dirty="0">
              <a:solidFill>
                <a:schemeClr val="bg1"/>
              </a:solidFill>
            </a:endParaRPr>
          </a:p>
          <a:p>
            <a:pPr marL="623888" lvl="0" indent="-6238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Visibilizar buenas prácticas para la inclusión educativa de personas en situación de movilidad en la región. </a:t>
            </a:r>
          </a:p>
          <a:p>
            <a:pPr marL="623888" indent="-6238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Establecer un diálogo sobre los criterios de identificación y comparabilidad de indicadores que permita contar con indicadores regionales comparables</a:t>
            </a:r>
            <a:endParaRPr lang="en-US" sz="2400" dirty="0">
              <a:solidFill>
                <a:schemeClr val="bg1"/>
              </a:solidFill>
            </a:endParaRPr>
          </a:p>
          <a:p>
            <a:pPr marL="623888" lvl="0" indent="-6238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Contribuir al monitoreo del ODS4.</a:t>
            </a:r>
          </a:p>
        </p:txBody>
      </p:sp>
    </p:spTree>
    <p:extLst>
      <p:ext uri="{BB962C8B-B14F-4D97-AF65-F5344CB8AC3E}">
        <p14:creationId xmlns:p14="http://schemas.microsoft.com/office/powerpoint/2010/main" val="347168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9BF526A1-7823-F69E-87B7-7118271DD45F}"/>
              </a:ext>
            </a:extLst>
          </p:cNvPr>
          <p:cNvSpPr txBox="1">
            <a:spLocks/>
          </p:cNvSpPr>
          <p:nvPr/>
        </p:nvSpPr>
        <p:spPr>
          <a:xfrm>
            <a:off x="543233" y="657928"/>
            <a:ext cx="719074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accent2"/>
                </a:solidFill>
              </a:rPr>
              <a:t>Enfoque conceptual</a:t>
            </a:r>
            <a:endParaRPr lang="es-MX" sz="2800" dirty="0">
              <a:solidFill>
                <a:schemeClr val="accent2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7A2FACB-1845-256A-A8AB-DCBA97F83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9" y="2105946"/>
            <a:ext cx="666724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D1D82E4-043F-9E24-A299-0ED5A8AAF633}"/>
              </a:ext>
            </a:extLst>
          </p:cNvPr>
          <p:cNvSpPr txBox="1"/>
          <p:nvPr/>
        </p:nvSpPr>
        <p:spPr>
          <a:xfrm>
            <a:off x="1444519" y="2052249"/>
            <a:ext cx="4500000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tabLst>
                <a:tab pos="3891915" algn="l"/>
              </a:tabLst>
            </a:pPr>
            <a:r>
              <a:rPr lang="es-ES" sz="14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Se refiere a la necesidad de contar con instituciones, recursos físicos, personal, programas de enseñanza, materiales educativos y equipamiento en cantidad suficiente y disponible para todas las personas. </a:t>
            </a:r>
            <a:endParaRPr lang="es-MX" sz="14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EE7613B-91DB-1B59-90A8-3531E8EEE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3" y="3544117"/>
            <a:ext cx="667008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C1E4DD8-4BB3-E2CC-4285-62C1C909B9F0}"/>
              </a:ext>
            </a:extLst>
          </p:cNvPr>
          <p:cNvSpPr txBox="1"/>
          <p:nvPr/>
        </p:nvSpPr>
        <p:spPr>
          <a:xfrm>
            <a:off x="1442538" y="3256134"/>
            <a:ext cx="4500000" cy="126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tabLst>
                <a:tab pos="3891915" algn="l"/>
              </a:tabLst>
            </a:pPr>
            <a:r>
              <a:rPr lang="es-ES" sz="14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Hace a una educación accesible, gratuita y compulsiva para todos sin discriminación ni exclusión. Reconoce que la oferta educativa presencial debe ser accesible, informada, segura y ubicada en lugares geográficamente razonables o mediante modalidades no presenciales haciendo uso de la tecnología.</a:t>
            </a:r>
            <a:endParaRPr lang="es-MX" sz="1600" dirty="0">
              <a:effectLst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E56DA29-DDFC-2200-D005-597FF7373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3" y="4955566"/>
            <a:ext cx="666794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DE75BDE-39DF-306B-E53B-072808C3C3FB}"/>
              </a:ext>
            </a:extLst>
          </p:cNvPr>
          <p:cNvSpPr txBox="1"/>
          <p:nvPr/>
        </p:nvSpPr>
        <p:spPr>
          <a:xfrm>
            <a:off x="1444520" y="4840660"/>
            <a:ext cx="4500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Da cuenta de una educación en la que forma y contenido sean contextualizados, diversificados y adecuados. Implica una educación relevante, culturalmente apropiada, de </a:t>
            </a:r>
            <a:r>
              <a:rPr lang="es-ES" sz="1400" dirty="0" err="1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cali</a:t>
            </a:r>
            <a:r>
              <a:rPr lang="es-ES" sz="1400" dirty="0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-dad, libre de xenofobia y racismo y que valore la diferencia, la pluralidad étnica y el diálogo intercultural. </a:t>
            </a:r>
            <a:endParaRPr lang="es-MX" sz="14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0E7E9BB-B7E6-169D-7073-6276B1C33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95" y="2111685"/>
            <a:ext cx="666794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49E1765-9E7A-F7A8-F384-A5F49B11F124}"/>
              </a:ext>
            </a:extLst>
          </p:cNvPr>
          <p:cNvSpPr txBox="1"/>
          <p:nvPr/>
        </p:nvSpPr>
        <p:spPr>
          <a:xfrm>
            <a:off x="7440539" y="2033897"/>
            <a:ext cx="4500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Implica una educación con capacidad para transformarse y responder a las necesidades educativas en contextos </a:t>
            </a:r>
            <a:r>
              <a:rPr lang="es-ES" sz="1400" dirty="0" err="1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cultu</a:t>
            </a:r>
            <a:r>
              <a:rPr lang="es-ES" sz="1400" dirty="0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-rales y sociales diversos.  En el caso de las personas en situación de movilidad cobra relevancia la flexibilidad curricular  y adaptaciones lingüísticas.</a:t>
            </a:r>
            <a:endParaRPr lang="es-MX" sz="140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A87B51C-D474-ECA5-A6C7-1F3E8FCA6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89" y="3549753"/>
            <a:ext cx="666000" cy="64722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61352C5E-17E7-90F7-3F0A-ECF5FAAC0776}"/>
              </a:ext>
            </a:extLst>
          </p:cNvPr>
          <p:cNvSpPr txBox="1"/>
          <p:nvPr/>
        </p:nvSpPr>
        <p:spPr>
          <a:xfrm>
            <a:off x="7440540" y="3459029"/>
            <a:ext cx="450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Se refiere a la capacidad de los titulares del derecho para exigir responsabilidades a los titulares de deberes a partir de procesos de monitoreo participativo. Elementos funda-mentales en esta tarea son la capacidad de monitorear la trayectoria educativa, la participación de las familias y el acceso a datos.</a:t>
            </a:r>
            <a:endParaRPr lang="es-MX" sz="14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8388717-4A8E-3EDA-82C0-06539B941ADA}"/>
              </a:ext>
            </a:extLst>
          </p:cNvPr>
          <p:cNvSpPr txBox="1"/>
          <p:nvPr/>
        </p:nvSpPr>
        <p:spPr>
          <a:xfrm>
            <a:off x="184859" y="2774794"/>
            <a:ext cx="1347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  <a:effectLst/>
                <a:ea typeface="Yu Mincho" panose="02020400000000000000" pitchFamily="18" charset="-128"/>
              </a:rPr>
              <a:t>Disponibilidad</a:t>
            </a:r>
            <a:endParaRPr lang="es-MX" sz="1400" b="1" dirty="0">
              <a:solidFill>
                <a:schemeClr val="accent2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A325C07-92C5-445B-AD0E-CC57E6051642}"/>
              </a:ext>
            </a:extLst>
          </p:cNvPr>
          <p:cNvSpPr txBox="1"/>
          <p:nvPr/>
        </p:nvSpPr>
        <p:spPr>
          <a:xfrm>
            <a:off x="184859" y="4212428"/>
            <a:ext cx="1347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  <a:effectLst/>
                <a:ea typeface="Yu Mincho" panose="02020400000000000000" pitchFamily="18" charset="-128"/>
              </a:rPr>
              <a:t>Accesibilidad</a:t>
            </a:r>
            <a:endParaRPr lang="es-MX" sz="1400" b="1" dirty="0">
              <a:solidFill>
                <a:schemeClr val="accent2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D470949-FED9-600F-11CA-D46164AB7702}"/>
              </a:ext>
            </a:extLst>
          </p:cNvPr>
          <p:cNvSpPr txBox="1"/>
          <p:nvPr/>
        </p:nvSpPr>
        <p:spPr>
          <a:xfrm>
            <a:off x="184859" y="5618740"/>
            <a:ext cx="1347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  <a:effectLst/>
                <a:ea typeface="Yu Mincho" panose="02020400000000000000" pitchFamily="18" charset="-128"/>
              </a:rPr>
              <a:t>Aceptabilidad</a:t>
            </a:r>
            <a:endParaRPr lang="es-MX" sz="1400" b="1" dirty="0">
              <a:solidFill>
                <a:schemeClr val="accent2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75586D2-EB52-FDE0-435E-52C80E91AFC7}"/>
              </a:ext>
            </a:extLst>
          </p:cNvPr>
          <p:cNvSpPr txBox="1"/>
          <p:nvPr/>
        </p:nvSpPr>
        <p:spPr>
          <a:xfrm>
            <a:off x="6126834" y="2761571"/>
            <a:ext cx="1347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  <a:effectLst/>
                <a:ea typeface="Yu Mincho" panose="02020400000000000000" pitchFamily="18" charset="-128"/>
              </a:rPr>
              <a:t>Adaptabilidad</a:t>
            </a:r>
            <a:endParaRPr lang="es-MX" sz="1400" b="1" dirty="0">
              <a:solidFill>
                <a:schemeClr val="accent2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00D6FD1-8867-2B6C-FE50-1ABB8EA895C6}"/>
              </a:ext>
            </a:extLst>
          </p:cNvPr>
          <p:cNvSpPr txBox="1"/>
          <p:nvPr/>
        </p:nvSpPr>
        <p:spPr>
          <a:xfrm>
            <a:off x="6105123" y="4244804"/>
            <a:ext cx="1347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  <a:effectLst/>
                <a:ea typeface="Yu Mincho" panose="02020400000000000000" pitchFamily="18" charset="-128"/>
              </a:rPr>
              <a:t>Rendición de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  <a:ea typeface="Yu Mincho" panose="02020400000000000000" pitchFamily="18" charset="-128"/>
              </a:rPr>
              <a:t>cuentas</a:t>
            </a:r>
            <a:endParaRPr lang="es-MX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7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C6A86-8810-E586-9F8E-295F0AC8A809}"/>
              </a:ext>
            </a:extLst>
          </p:cNvPr>
          <p:cNvSpPr txBox="1">
            <a:spLocks/>
          </p:cNvSpPr>
          <p:nvPr/>
        </p:nvSpPr>
        <p:spPr>
          <a:xfrm>
            <a:off x="543232" y="641195"/>
            <a:ext cx="719074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2"/>
                </a:solidFill>
              </a:rPr>
              <a:t>La estructura </a:t>
            </a:r>
            <a:endParaRPr lang="es-MX" sz="3200" dirty="0">
              <a:solidFill>
                <a:schemeClr val="accent2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D50EAE-FA90-FDBB-9A4C-313D6A24E572}"/>
              </a:ext>
            </a:extLst>
          </p:cNvPr>
          <p:cNvSpPr/>
          <p:nvPr/>
        </p:nvSpPr>
        <p:spPr>
          <a:xfrm>
            <a:off x="4138604" y="-7937"/>
            <a:ext cx="8077200" cy="175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6" descr="A picture containing text, screenshot, font, rectangle&#10;&#10;Description automatically generated">
            <a:extLst>
              <a:ext uri="{FF2B5EF4-FFF2-40B4-BE49-F238E27FC236}">
                <a16:creationId xmlns:a16="http://schemas.microsoft.com/office/drawing/2014/main" id="{264F0FEF-916C-65E8-9373-5685EF16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9" y="1411705"/>
            <a:ext cx="9584948" cy="46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17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MAC UNESCO">
      <a:dk1>
        <a:srgbClr val="4C4D4C"/>
      </a:dk1>
      <a:lt1>
        <a:srgbClr val="FFFFFF"/>
      </a:lt1>
      <a:dk2>
        <a:srgbClr val="263278"/>
      </a:dk2>
      <a:lt2>
        <a:srgbClr val="E6E8E6"/>
      </a:lt2>
      <a:accent1>
        <a:srgbClr val="0093BF"/>
      </a:accent1>
      <a:accent2>
        <a:srgbClr val="ED6737"/>
      </a:accent2>
      <a:accent3>
        <a:srgbClr val="0077D3"/>
      </a:accent3>
      <a:accent4>
        <a:srgbClr val="263278"/>
      </a:accent4>
      <a:accent5>
        <a:srgbClr val="E6E8E6"/>
      </a:accent5>
      <a:accent6>
        <a:srgbClr val="4C4D4C"/>
      </a:accent6>
      <a:hlink>
        <a:srgbClr val="0093BF"/>
      </a:hlink>
      <a:folHlink>
        <a:srgbClr val="DF6F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54335BECF21B40B6CCFAE91E076EEB" ma:contentTypeVersion="18" ma:contentTypeDescription="Crear nuevo documento." ma:contentTypeScope="" ma:versionID="b217790e3fa228df2ba3a33a65235ca8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ff15bd1ac069217f311be6a2506e7b81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7f6bcc1-0f58-4409-8384-d1ef1eb02841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C9F584-BC26-41AA-8033-1206CF4851E9}">
  <ds:schemaRefs>
    <ds:schemaRef ds:uri="http://schemas.microsoft.com/office/2006/metadata/properties"/>
    <ds:schemaRef ds:uri="http://schemas.microsoft.com/office/infopath/2007/PartnerControls"/>
    <ds:schemaRef ds:uri="5b799ec2-212c-48b5-b7ff-d14ec6cbce2b"/>
    <ds:schemaRef ds:uri="f8ef70f3-4e3d-42be-bd40-fbc1cacc1519"/>
  </ds:schemaRefs>
</ds:datastoreItem>
</file>

<file path=customXml/itemProps2.xml><?xml version="1.0" encoding="utf-8"?>
<ds:datastoreItem xmlns:ds="http://schemas.openxmlformats.org/officeDocument/2006/customXml" ds:itemID="{C44595EA-3C70-4BDD-8BB9-8B12932BE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A41BF2-C2ED-4E89-81DC-0118B3C211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1453</Words>
  <Application>Microsoft Office PowerPoint</Application>
  <PresentationFormat>Panorámica</PresentationFormat>
  <Paragraphs>152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JOSEFIN SANS REGULAR ROMAN</vt:lpstr>
      <vt:lpstr>Open Sans</vt:lpstr>
      <vt:lpstr>Tema de Office</vt:lpstr>
      <vt:lpstr>Marco regional de monitoreo sobre          estudiantes en situación de movilidad</vt:lpstr>
      <vt:lpstr>Presentación de PowerPoint</vt:lpstr>
      <vt:lpstr>Presentación de PowerPoint</vt:lpstr>
      <vt:lpstr>Presentación de PowerPoint</vt:lpstr>
      <vt:lpstr>Desafíos para los sistemas de información  en su rol de productor de información sobre  estudiantes en situación de movilidad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Indicadores propuestos</vt:lpstr>
      <vt:lpstr>Presentación de PowerPoint</vt:lpstr>
      <vt:lpstr>Presentación de PowerPoint</vt:lpstr>
      <vt:lpstr>Estamos avanzando en la implementación del Marco Regional de Monitoreo  sobre  estudiantes en situación de movilidad humana …   esperamos que este espacio se consolide como una herramienta para la generación de evidencia que alimente a la política pública ….  y se constituya  en un lugar de intercambio  de conocimiento y aprendizaje…   que permita avanzar en la garantía del derecho a la educación de las personas en situación de movilidad.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Sebastián Saldaña</dc:creator>
  <cp:lastModifiedBy>Yañez, Ernesto</cp:lastModifiedBy>
  <cp:revision>183</cp:revision>
  <dcterms:created xsi:type="dcterms:W3CDTF">2021-09-20T00:59:53Z</dcterms:created>
  <dcterms:modified xsi:type="dcterms:W3CDTF">2023-06-24T15:33:25Z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