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5"/>
  </p:sldMasterIdLst>
  <p:notesMasterIdLst>
    <p:notesMasterId r:id="rId18"/>
  </p:notesMasterIdLst>
  <p:handoutMasterIdLst>
    <p:handoutMasterId r:id="rId19"/>
  </p:handoutMasterIdLst>
  <p:sldIdLst>
    <p:sldId id="339" r:id="rId6"/>
    <p:sldId id="330" r:id="rId7"/>
    <p:sldId id="345" r:id="rId8"/>
    <p:sldId id="344" r:id="rId9"/>
    <p:sldId id="307" r:id="rId10"/>
    <p:sldId id="348" r:id="rId11"/>
    <p:sldId id="351" r:id="rId12"/>
    <p:sldId id="349" r:id="rId13"/>
    <p:sldId id="341" r:id="rId14"/>
    <p:sldId id="342" r:id="rId15"/>
    <p:sldId id="343" r:id="rId16"/>
    <p:sldId id="33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9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evel, Matthieu" initials="GM" lastIdx="5" clrIdx="0">
    <p:extLst>
      <p:ext uri="{19B8F6BF-5375-455C-9EA6-DF929625EA0E}">
        <p15:presenceInfo xmlns:p15="http://schemas.microsoft.com/office/powerpoint/2012/main" userId="S::m.guevel@unesco.org::59e580ac-477c-44d0-8c02-a45964b90ae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7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408" autoAdjust="0"/>
    <p:restoredTop sz="94718" autoAdjust="0"/>
  </p:normalViewPr>
  <p:slideViewPr>
    <p:cSldViewPr snapToGrid="0" showGuides="1">
      <p:cViewPr>
        <p:scale>
          <a:sx n="75" d="100"/>
          <a:sy n="75" d="100"/>
        </p:scale>
        <p:origin x="366" y="192"/>
      </p:cViewPr>
      <p:guideLst>
        <p:guide orient="horz" pos="2137"/>
        <p:guide pos="3931"/>
      </p:guideLst>
    </p:cSldViewPr>
  </p:slideViewPr>
  <p:outlineViewPr>
    <p:cViewPr>
      <p:scale>
        <a:sx n="100" d="100"/>
        <a:sy n="100" d="100"/>
      </p:scale>
      <p:origin x="0" y="-41476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44D37D-97F2-475C-A1E2-537E803ECE88}" type="datetimeFigureOut">
              <a:rPr lang="en-US" smtClean="0"/>
              <a:t>6/26/2023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CE3AA-5C90-4B1E-BB30-5DBE87DD281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9009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F0453-48F6-41C1-944E-EB020FF094E5}" type="datetimeFigureOut">
              <a:rPr lang="fr-FR" smtClean="0"/>
              <a:t>26/06/2023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E205E-CD73-4305-88CF-892B440D76AC}" type="slidenum">
              <a:rPr lang="fr-FR" smtClean="0"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1740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hyperlink" Target="https://es.unesco.org/themes/education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833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93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260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lide title : add you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9C1422C-A4FA-45ED-BD29-9E6ACF047C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77D4">
                  <a:shade val="30000"/>
                  <a:satMod val="115000"/>
                </a:srgbClr>
              </a:gs>
              <a:gs pos="50000">
                <a:srgbClr val="0077D4">
                  <a:shade val="67500"/>
                  <a:satMod val="115000"/>
                </a:srgbClr>
              </a:gs>
              <a:gs pos="100000">
                <a:srgbClr val="0077D4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8" name="Picture 7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03027220-71FD-E74E-B53B-C94FFF74A9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49" y="342534"/>
            <a:ext cx="3146891" cy="66305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C5D4E56-3773-9848-83AD-BB579A0459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8448" y="2698963"/>
            <a:ext cx="11179351" cy="48873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lnSpc>
                <a:spcPts val="2775"/>
              </a:lnSpc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 OF PRESENTATION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AE12D30-C68B-0246-9645-00127AC4C3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8449" y="3417688"/>
            <a:ext cx="11179350" cy="3975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 baseline="0">
                <a:solidFill>
                  <a:srgbClr val="FFFFFF"/>
                </a:solidFill>
              </a:defRPr>
            </a:lvl1pPr>
            <a:lvl2pPr marL="342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or summary</a:t>
            </a:r>
          </a:p>
        </p:txBody>
      </p:sp>
      <p:pic>
        <p:nvPicPr>
          <p:cNvPr id="13" name="Picture 12" descr="Logo&#10;&#10;Description automatically generated with medium confidence">
            <a:extLst>
              <a:ext uri="{FF2B5EF4-FFF2-40B4-BE49-F238E27FC236}">
                <a16:creationId xmlns:a16="http://schemas.microsoft.com/office/drawing/2014/main" id="{B08A90B7-2AF2-B045-B87D-7E25722E44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0234" y="6312669"/>
            <a:ext cx="1032051" cy="55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788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7821C45-9C17-4B09-A58B-94A9B8A2058C}"/>
              </a:ext>
            </a:extLst>
          </p:cNvPr>
          <p:cNvSpPr/>
          <p:nvPr userDrawn="1"/>
        </p:nvSpPr>
        <p:spPr>
          <a:xfrm>
            <a:off x="0" y="6336080"/>
            <a:ext cx="12192000" cy="521921"/>
          </a:xfrm>
          <a:prstGeom prst="rect">
            <a:avLst/>
          </a:prstGeom>
          <a:gradFill flip="none" rotWithShape="1">
            <a:gsLst>
              <a:gs pos="0">
                <a:srgbClr val="004983"/>
              </a:gs>
              <a:gs pos="100000">
                <a:srgbClr val="0077D4"/>
              </a:gs>
            </a:gsLst>
            <a:lin ang="135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7D9E65D-2E58-4CF1-80D7-A1321325AF62}"/>
              </a:ext>
            </a:extLst>
          </p:cNvPr>
          <p:cNvSpPr/>
          <p:nvPr userDrawn="1"/>
        </p:nvSpPr>
        <p:spPr>
          <a:xfrm>
            <a:off x="-1065" y="28"/>
            <a:ext cx="12191997" cy="758619"/>
          </a:xfrm>
          <a:prstGeom prst="rect">
            <a:avLst/>
          </a:prstGeom>
          <a:gradFill flip="none" rotWithShape="1">
            <a:gsLst>
              <a:gs pos="100000">
                <a:srgbClr val="004983"/>
              </a:gs>
              <a:gs pos="0">
                <a:srgbClr val="0077D4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E49AEBCB-52F6-45B2-A57F-885004950E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0894" y="151609"/>
            <a:ext cx="11350193" cy="455408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title of the slide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C7FD5E-15F4-43A5-8E6C-29529CD2A76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0879" y="959562"/>
            <a:ext cx="11350208" cy="971789"/>
          </a:xfrm>
          <a:prstGeom prst="rect">
            <a:avLst/>
          </a:prstGeom>
          <a:effectLst/>
        </p:spPr>
        <p:txBody>
          <a:bodyPr/>
          <a:lstStyle>
            <a:lvl1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350" b="1">
                <a:solidFill>
                  <a:schemeClr val="bg2">
                    <a:lumMod val="10000"/>
                  </a:schemeClr>
                </a:solidFill>
              </a:defRPr>
            </a:lvl1pPr>
            <a:lvl2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050" b="1">
                <a:solidFill>
                  <a:srgbClr val="0077D4"/>
                </a:solidFill>
              </a:defRPr>
            </a:lvl2pPr>
            <a:lvl3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900"/>
            </a:lvl3pPr>
            <a:lvl4pPr marL="1199970" indent="-171426" algn="just">
              <a:buClr>
                <a:srgbClr val="024A84"/>
              </a:buClr>
              <a:buFont typeface="Arial" panose="020B0604020202020204" pitchFamily="34" charset="0"/>
              <a:buChar char="•"/>
              <a:defRPr sz="825"/>
            </a:lvl4pPr>
            <a:lvl5pPr marL="1542818" indent="-171426" algn="just">
              <a:buClr>
                <a:srgbClr val="024A84"/>
              </a:buClr>
              <a:buFont typeface="Arial" panose="020B0604020202020204" pitchFamily="34" charset="0"/>
              <a:buChar char="•"/>
              <a:defRPr sz="7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sp>
        <p:nvSpPr>
          <p:cNvPr id="11" name="TextBox 24">
            <a:extLst>
              <a:ext uri="{FF2B5EF4-FFF2-40B4-BE49-F238E27FC236}">
                <a16:creationId xmlns:a16="http://schemas.microsoft.com/office/drawing/2014/main" id="{17336C9A-B076-4656-8BBA-963E90A9405C}"/>
              </a:ext>
            </a:extLst>
          </p:cNvPr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sp>
        <p:nvSpPr>
          <p:cNvPr id="12" name="TextBox 24">
            <a:extLst>
              <a:ext uri="{FF2B5EF4-FFF2-40B4-BE49-F238E27FC236}">
                <a16:creationId xmlns:a16="http://schemas.microsoft.com/office/drawing/2014/main" id="{AA8FC206-02A5-43F9-849D-DC76261D0734}"/>
              </a:ext>
            </a:extLst>
          </p:cNvPr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EEA29732-7844-43C8-8145-B8D9665017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67277" y="6488753"/>
            <a:ext cx="3255313" cy="2235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Insert the </a:t>
            </a:r>
            <a:r>
              <a:rPr lang="fr-FR" dirty="0" err="1"/>
              <a:t>title</a:t>
            </a:r>
            <a:r>
              <a:rPr lang="fr-FR" dirty="0"/>
              <a:t> of the </a:t>
            </a:r>
            <a:r>
              <a:rPr lang="fr-FR" dirty="0" err="1"/>
              <a:t>presentation</a:t>
            </a:r>
            <a:endParaRPr lang="fr-FR" dirty="0"/>
          </a:p>
        </p:txBody>
      </p:sp>
      <p:pic>
        <p:nvPicPr>
          <p:cNvPr id="14" name="Picture 13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F661402C-A8B1-6344-BC1A-DE78369511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69" y="6384259"/>
            <a:ext cx="2008828" cy="423265"/>
          </a:xfrm>
          <a:prstGeom prst="rect">
            <a:avLst/>
          </a:prstGeom>
        </p:spPr>
      </p:pic>
      <p:pic>
        <p:nvPicPr>
          <p:cNvPr id="17" name="Picture 16" descr="Logo&#10;&#10;Description automatically generated with medium confidence">
            <a:extLst>
              <a:ext uri="{FF2B5EF4-FFF2-40B4-BE49-F238E27FC236}">
                <a16:creationId xmlns:a16="http://schemas.microsoft.com/office/drawing/2014/main" id="{72F3A989-202D-B34C-A78E-3E78849F62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0234" y="6312669"/>
            <a:ext cx="1032051" cy="55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130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17821C45-9C17-4B09-A58B-94A9B8A2058C}"/>
              </a:ext>
            </a:extLst>
          </p:cNvPr>
          <p:cNvSpPr/>
          <p:nvPr userDrawn="1"/>
        </p:nvSpPr>
        <p:spPr>
          <a:xfrm>
            <a:off x="0" y="6336080"/>
            <a:ext cx="12192000" cy="521921"/>
          </a:xfrm>
          <a:prstGeom prst="rect">
            <a:avLst/>
          </a:prstGeom>
          <a:gradFill flip="none" rotWithShape="1">
            <a:gsLst>
              <a:gs pos="0">
                <a:srgbClr val="004983"/>
              </a:gs>
              <a:gs pos="100000">
                <a:srgbClr val="0077D4"/>
              </a:gs>
            </a:gsLst>
            <a:lin ang="135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C8B59B52-C699-4CE7-97BA-027ACF8FB42E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890876" y="971034"/>
            <a:ext cx="4711701" cy="51293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720000" rIns="0" bIns="0" anchor="t" anchorCtr="0"/>
          <a:lstStyle>
            <a:lvl1pPr marL="0" indent="0" algn="ctr">
              <a:buFontTx/>
              <a:buNone/>
              <a:defRPr sz="1200" baseline="0"/>
            </a:lvl1pPr>
          </a:lstStyle>
          <a:p>
            <a:r>
              <a:rPr lang="en-US" dirty="0"/>
              <a:t>Click icon or drag image to insert picture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CFE5920-4B6F-486E-9F0D-C1AE18D062F5}"/>
              </a:ext>
            </a:extLst>
          </p:cNvPr>
          <p:cNvSpPr/>
          <p:nvPr userDrawn="1"/>
        </p:nvSpPr>
        <p:spPr>
          <a:xfrm>
            <a:off x="-1065" y="28"/>
            <a:ext cx="12191997" cy="758619"/>
          </a:xfrm>
          <a:prstGeom prst="rect">
            <a:avLst/>
          </a:prstGeom>
          <a:gradFill flip="none" rotWithShape="1">
            <a:gsLst>
              <a:gs pos="100000">
                <a:srgbClr val="004983"/>
              </a:gs>
              <a:gs pos="0">
                <a:srgbClr val="0077D4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B82461B7-A290-474F-927F-9060159C895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0877" y="959561"/>
            <a:ext cx="5675123" cy="5140820"/>
          </a:xfrm>
          <a:prstGeom prst="rect">
            <a:avLst/>
          </a:prstGeom>
          <a:effectLst/>
        </p:spPr>
        <p:txBody>
          <a:bodyPr/>
          <a:lstStyle>
            <a:lvl1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350" b="1">
                <a:solidFill>
                  <a:schemeClr val="tx1"/>
                </a:solidFill>
              </a:defRPr>
            </a:lvl1pPr>
            <a:lvl2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050" b="1">
                <a:solidFill>
                  <a:srgbClr val="0077D4"/>
                </a:solidFill>
              </a:defRPr>
            </a:lvl2pPr>
            <a:lvl3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900"/>
            </a:lvl3pPr>
            <a:lvl4pPr marL="1199970" indent="-171426" algn="just">
              <a:buClr>
                <a:srgbClr val="024A84"/>
              </a:buClr>
              <a:buFont typeface="Arial" panose="020B0604020202020204" pitchFamily="34" charset="0"/>
              <a:buChar char="•"/>
              <a:defRPr sz="825"/>
            </a:lvl4pPr>
            <a:lvl5pPr marL="1542818" indent="-171426" algn="just">
              <a:buClr>
                <a:srgbClr val="024A84"/>
              </a:buClr>
              <a:buFont typeface="Arial" panose="020B0604020202020204" pitchFamily="34" charset="0"/>
              <a:buChar char="•"/>
              <a:defRPr sz="7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00971C8-FA64-4742-8A38-BC2A6D7AB16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0894" y="151609"/>
            <a:ext cx="11350193" cy="455408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title of the slide</a:t>
            </a:r>
            <a:endParaRPr lang="en-US" dirty="0"/>
          </a:p>
        </p:txBody>
      </p:sp>
      <p:sp>
        <p:nvSpPr>
          <p:cNvPr id="13" name="TextBox 24">
            <a:extLst>
              <a:ext uri="{FF2B5EF4-FFF2-40B4-BE49-F238E27FC236}">
                <a16:creationId xmlns:a16="http://schemas.microsoft.com/office/drawing/2014/main" id="{DD1032CB-C952-47D3-91F1-1B8184F497BD}"/>
              </a:ext>
            </a:extLst>
          </p:cNvPr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sp>
        <p:nvSpPr>
          <p:cNvPr id="16" name="TextBox 24">
            <a:extLst>
              <a:ext uri="{FF2B5EF4-FFF2-40B4-BE49-F238E27FC236}">
                <a16:creationId xmlns:a16="http://schemas.microsoft.com/office/drawing/2014/main" id="{1B16DB7F-771E-420A-851F-0FA465E115CA}"/>
              </a:ext>
            </a:extLst>
          </p:cNvPr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62C62350-66C0-43CB-B125-42F2FF7750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67277" y="6488753"/>
            <a:ext cx="3255313" cy="2235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Insert the </a:t>
            </a:r>
            <a:r>
              <a:rPr lang="fr-FR" dirty="0" err="1"/>
              <a:t>title</a:t>
            </a:r>
            <a:r>
              <a:rPr lang="fr-FR" dirty="0"/>
              <a:t> of the </a:t>
            </a:r>
            <a:r>
              <a:rPr lang="fr-FR" dirty="0" err="1"/>
              <a:t>presentation</a:t>
            </a:r>
            <a:endParaRPr lang="fr-FR" dirty="0"/>
          </a:p>
        </p:txBody>
      </p:sp>
      <p:pic>
        <p:nvPicPr>
          <p:cNvPr id="12" name="Picture 11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559CE244-CAAD-D241-B8DF-ED7FDDEEED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69" y="6384259"/>
            <a:ext cx="2008828" cy="423265"/>
          </a:xfrm>
          <a:prstGeom prst="rect">
            <a:avLst/>
          </a:prstGeom>
        </p:spPr>
      </p:pic>
      <p:pic>
        <p:nvPicPr>
          <p:cNvPr id="20" name="Picture 19" descr="Logo&#10;&#10;Description automatically generated with medium confidence">
            <a:extLst>
              <a:ext uri="{FF2B5EF4-FFF2-40B4-BE49-F238E27FC236}">
                <a16:creationId xmlns:a16="http://schemas.microsoft.com/office/drawing/2014/main" id="{FD95A8A5-7BA2-E240-A226-DE5D460524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0234" y="6312669"/>
            <a:ext cx="1032051" cy="55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537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ank you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A0008D9-C6FD-4824-A2C9-CC0555A4E37A}"/>
              </a:ext>
            </a:extLst>
          </p:cNvPr>
          <p:cNvSpPr/>
          <p:nvPr userDrawn="1"/>
        </p:nvSpPr>
        <p:spPr>
          <a:xfrm>
            <a:off x="-1065" y="31"/>
            <a:ext cx="12191997" cy="3335383"/>
          </a:xfrm>
          <a:prstGeom prst="rect">
            <a:avLst/>
          </a:prstGeom>
          <a:gradFill flip="none" rotWithShape="1">
            <a:gsLst>
              <a:gs pos="0">
                <a:srgbClr val="004983"/>
              </a:gs>
              <a:gs pos="100000">
                <a:srgbClr val="0077D4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25" name="Straight Connector 14">
            <a:extLst>
              <a:ext uri="{FF2B5EF4-FFF2-40B4-BE49-F238E27FC236}">
                <a16:creationId xmlns:a16="http://schemas.microsoft.com/office/drawing/2014/main" id="{A9EBAC2D-9312-4A68-8BB3-1DB25802C369}"/>
              </a:ext>
            </a:extLst>
          </p:cNvPr>
          <p:cNvCxnSpPr/>
          <p:nvPr userDrawn="1"/>
        </p:nvCxnSpPr>
        <p:spPr>
          <a:xfrm>
            <a:off x="3061471" y="6324867"/>
            <a:ext cx="0" cy="5381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14">
            <a:extLst>
              <a:ext uri="{FF2B5EF4-FFF2-40B4-BE49-F238E27FC236}">
                <a16:creationId xmlns:a16="http://schemas.microsoft.com/office/drawing/2014/main" id="{6A0B8AAE-2554-4F6F-AB8C-76934783612C}"/>
              </a:ext>
            </a:extLst>
          </p:cNvPr>
          <p:cNvCxnSpPr/>
          <p:nvPr userDrawn="1"/>
        </p:nvCxnSpPr>
        <p:spPr>
          <a:xfrm>
            <a:off x="10560519" y="6314540"/>
            <a:ext cx="0" cy="5381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>
            <a:spLocks/>
          </p:cNvSpPr>
          <p:nvPr userDrawn="1"/>
        </p:nvSpPr>
        <p:spPr>
          <a:xfrm>
            <a:off x="0" y="1065816"/>
            <a:ext cx="12192000" cy="167226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/>
              <a:buNone/>
            </a:pPr>
            <a:r>
              <a:rPr lang="en-GB" sz="11000" dirty="0">
                <a:solidFill>
                  <a:schemeClr val="bg1"/>
                </a:solidFill>
              </a:rPr>
              <a:t>Gracias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3024278" y="3610966"/>
            <a:ext cx="6241639" cy="1665617"/>
            <a:chOff x="2268208" y="2796770"/>
            <a:chExt cx="4681229" cy="1665617"/>
          </a:xfrm>
        </p:grpSpPr>
        <p:sp>
          <p:nvSpPr>
            <p:cNvPr id="14" name="TextBox 13"/>
            <p:cNvSpPr txBox="1"/>
            <p:nvPr/>
          </p:nvSpPr>
          <p:spPr>
            <a:xfrm>
              <a:off x="2268208" y="2796770"/>
              <a:ext cx="4681229" cy="6771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s-ES_tradnl" sz="2200" noProof="0" dirty="0"/>
                <a:t>Más información: </a:t>
              </a:r>
              <a:r>
                <a:rPr lang="es-ES_tradnl" sz="2200" noProof="0" dirty="0">
                  <a:hlinkClick r:id="rId2"/>
                </a:rPr>
                <a:t>https://es.unesco.org/themes/education</a:t>
              </a:r>
              <a:r>
                <a:rPr lang="es-ES_tradnl" sz="2200" noProof="0" dirty="0"/>
                <a:t> </a:t>
              </a:r>
            </a:p>
          </p:txBody>
        </p:sp>
        <p:pic>
          <p:nvPicPr>
            <p:cNvPr id="15" name="Picture 14" descr="twitter-logo.ai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38995" y="3569124"/>
              <a:ext cx="746594" cy="668462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3944365" y="3692946"/>
              <a:ext cx="276886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2200" dirty="0"/>
                <a:t>@UNESCO_es</a:t>
              </a:r>
              <a:br>
                <a:rPr lang="en-US" sz="2200" dirty="0"/>
              </a:br>
              <a:endParaRPr lang="en-US" sz="2200" dirty="0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690B7781-2DED-984D-9E00-A2D115D4CF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99" y="4904562"/>
            <a:ext cx="1697839" cy="1802176"/>
          </a:xfrm>
          <a:prstGeom prst="rect">
            <a:avLst/>
          </a:prstGeom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03241B99-1E88-5E4A-9ADC-C6ECF7D88C2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0234" y="6318011"/>
            <a:ext cx="1032048" cy="55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469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Slide title : add you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9C1422C-A4FA-45ED-BD29-9E6ACF047CFD}"/>
              </a:ext>
            </a:extLst>
          </p:cNvPr>
          <p:cNvSpPr/>
          <p:nvPr userDrawn="1"/>
        </p:nvSpPr>
        <p:spPr>
          <a:xfrm>
            <a:off x="0" y="0"/>
            <a:ext cx="12192000" cy="6293708"/>
          </a:xfrm>
          <a:prstGeom prst="rect">
            <a:avLst/>
          </a:prstGeom>
          <a:gradFill flip="none" rotWithShape="1">
            <a:gsLst>
              <a:gs pos="0">
                <a:srgbClr val="0077D4">
                  <a:shade val="30000"/>
                  <a:satMod val="115000"/>
                </a:srgbClr>
              </a:gs>
              <a:gs pos="50000">
                <a:srgbClr val="0077D4">
                  <a:shade val="67500"/>
                  <a:satMod val="115000"/>
                </a:srgbClr>
              </a:gs>
              <a:gs pos="100000">
                <a:srgbClr val="0077D4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9A7EDBE-D01B-4254-BDF5-4D04579FF3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8452" y="1751727"/>
            <a:ext cx="9112560" cy="80030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625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Main Title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E1186C3-0B50-4241-BA29-82E76CE771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8449" y="2819228"/>
            <a:ext cx="9112560" cy="39753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50" baseline="0">
                <a:solidFill>
                  <a:srgbClr val="FFFFFF"/>
                </a:solidFill>
              </a:defRPr>
            </a:lvl1pPr>
            <a:lvl2pPr marL="342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Subtext</a:t>
            </a:r>
          </a:p>
        </p:txBody>
      </p:sp>
      <p:pic>
        <p:nvPicPr>
          <p:cNvPr id="8" name="Picture 7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6E620A62-58B3-F045-85B4-8F5454C07B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77" y="6387406"/>
            <a:ext cx="2008823" cy="423264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1A4F2982-980D-3941-85C6-6101D37292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0234" y="6318011"/>
            <a:ext cx="1032048" cy="55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597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065" y="31"/>
            <a:ext cx="12191997" cy="3335383"/>
          </a:xfrm>
          <a:prstGeom prst="rect">
            <a:avLst/>
          </a:prstGeom>
          <a:gradFill flip="none" rotWithShape="1">
            <a:gsLst>
              <a:gs pos="0">
                <a:srgbClr val="004983"/>
              </a:gs>
              <a:gs pos="100000">
                <a:srgbClr val="0077D4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2146291" y="3655002"/>
            <a:ext cx="7897284" cy="606692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b="1" baseline="0">
                <a:solidFill>
                  <a:srgbClr val="0077D4"/>
                </a:solidFill>
              </a:defRPr>
            </a:lvl1pPr>
          </a:lstStyle>
          <a:p>
            <a:pPr lvl="0"/>
            <a:r>
              <a:rPr lang="en-US" dirty="0"/>
              <a:t>Transition Slide Headline</a:t>
            </a:r>
            <a:endParaRPr lang="fr-FR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2146291" y="4444580"/>
            <a:ext cx="7897284" cy="6066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en-US" dirty="0"/>
              <a:t>Additional details</a:t>
            </a:r>
            <a:endParaRPr lang="fr-FR" dirty="0"/>
          </a:p>
        </p:txBody>
      </p:sp>
      <p:sp>
        <p:nvSpPr>
          <p:cNvPr id="12" name="Text Placeholder 24"/>
          <p:cNvSpPr>
            <a:spLocks noGrp="1"/>
          </p:cNvSpPr>
          <p:nvPr>
            <p:ph type="body" sz="quarter" idx="13" hasCustomPrompt="1"/>
          </p:nvPr>
        </p:nvSpPr>
        <p:spPr>
          <a:xfrm>
            <a:off x="2146291" y="1845100"/>
            <a:ext cx="1499196" cy="1155593"/>
          </a:xfrm>
          <a:prstGeom prst="rect">
            <a:avLst/>
          </a:prstGeom>
          <a:effectLst/>
        </p:spPr>
        <p:txBody>
          <a:bodyPr/>
          <a:lstStyle>
            <a:lvl1pPr marL="0" indent="0" algn="l">
              <a:buNone/>
              <a:defRPr sz="6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X.</a:t>
            </a:r>
            <a:endParaRPr lang="fr-FR" dirty="0"/>
          </a:p>
        </p:txBody>
      </p:sp>
      <p:sp>
        <p:nvSpPr>
          <p:cNvPr id="18" name="TextBox 24">
            <a:extLst>
              <a:ext uri="{FF2B5EF4-FFF2-40B4-BE49-F238E27FC236}">
                <a16:creationId xmlns:a16="http://schemas.microsoft.com/office/drawing/2014/main" id="{32CB077F-C1D5-4E1E-BAAD-0EEA4B0940FC}"/>
              </a:ext>
            </a:extLst>
          </p:cNvPr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08F0A3B2-AC19-4C50-99B8-8ED9D3AC1147}"/>
              </a:ext>
            </a:extLst>
          </p:cNvPr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cxnSp>
        <p:nvCxnSpPr>
          <p:cNvPr id="31" name="Straight Connector 14">
            <a:extLst>
              <a:ext uri="{FF2B5EF4-FFF2-40B4-BE49-F238E27FC236}">
                <a16:creationId xmlns:a16="http://schemas.microsoft.com/office/drawing/2014/main" id="{EB745C22-0374-44D0-9FFA-C71B9E5A5145}"/>
              </a:ext>
            </a:extLst>
          </p:cNvPr>
          <p:cNvCxnSpPr/>
          <p:nvPr userDrawn="1"/>
        </p:nvCxnSpPr>
        <p:spPr>
          <a:xfrm>
            <a:off x="3061471" y="6324867"/>
            <a:ext cx="0" cy="5381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095B87B6-6F0C-4D5E-90BD-8E421833DB8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67277" y="6488753"/>
            <a:ext cx="3255313" cy="2235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 dirty="0"/>
              <a:t>Insert the </a:t>
            </a:r>
            <a:r>
              <a:rPr lang="fr-FR" dirty="0" err="1"/>
              <a:t>title</a:t>
            </a:r>
            <a:r>
              <a:rPr lang="fr-FR" dirty="0"/>
              <a:t> of the </a:t>
            </a:r>
            <a:r>
              <a:rPr lang="fr-FR" dirty="0" err="1"/>
              <a:t>presentation</a:t>
            </a:r>
            <a:endParaRPr lang="fr-FR" dirty="0"/>
          </a:p>
        </p:txBody>
      </p:sp>
      <p:pic>
        <p:nvPicPr>
          <p:cNvPr id="13" name="Picture 12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25DE18F4-B8AD-304A-9DF7-E8109080FC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77" y="6387406"/>
            <a:ext cx="2008823" cy="423264"/>
          </a:xfrm>
          <a:prstGeom prst="rect">
            <a:avLst/>
          </a:prstGeom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95E615C1-AF79-EC4B-9CDB-2CC20EE292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0234" y="6318011"/>
            <a:ext cx="1032048" cy="55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3021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 userDrawn="1"/>
        </p:nvSpPr>
        <p:spPr>
          <a:xfrm>
            <a:off x="-18483" y="0"/>
            <a:ext cx="4112576" cy="6858000"/>
          </a:xfrm>
          <a:prstGeom prst="rect">
            <a:avLst/>
          </a:prstGeom>
          <a:gradFill>
            <a:gsLst>
              <a:gs pos="0">
                <a:srgbClr val="004983"/>
              </a:gs>
              <a:gs pos="100000">
                <a:srgbClr val="0077D4"/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42" name="Text Placeholder 13"/>
          <p:cNvSpPr>
            <a:spLocks noGrp="1"/>
          </p:cNvSpPr>
          <p:nvPr>
            <p:ph type="body" sz="quarter" idx="29" hasCustomPrompt="1"/>
          </p:nvPr>
        </p:nvSpPr>
        <p:spPr>
          <a:xfrm>
            <a:off x="3296193" y="1904387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 dirty="0"/>
              <a:t>2</a:t>
            </a:r>
          </a:p>
        </p:txBody>
      </p:sp>
      <p:sp>
        <p:nvSpPr>
          <p:cNvPr id="343" name="Text Placeholder 13"/>
          <p:cNvSpPr>
            <a:spLocks noGrp="1"/>
          </p:cNvSpPr>
          <p:nvPr>
            <p:ph type="body" sz="quarter" idx="30" hasCustomPrompt="1"/>
          </p:nvPr>
        </p:nvSpPr>
        <p:spPr>
          <a:xfrm>
            <a:off x="4278813" y="1904387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dirty="0" err="1"/>
              <a:t>Chapter</a:t>
            </a:r>
            <a:r>
              <a:rPr lang="fr-FR" dirty="0"/>
              <a:t> 2</a:t>
            </a:r>
          </a:p>
        </p:txBody>
      </p:sp>
      <p:sp>
        <p:nvSpPr>
          <p:cNvPr id="344" name="Text Placeholder 13"/>
          <p:cNvSpPr>
            <a:spLocks noGrp="1"/>
          </p:cNvSpPr>
          <p:nvPr>
            <p:ph type="body" sz="quarter" idx="31" hasCustomPrompt="1"/>
          </p:nvPr>
        </p:nvSpPr>
        <p:spPr>
          <a:xfrm>
            <a:off x="9340809" y="1901409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dirty="0" err="1"/>
              <a:t>p.X</a:t>
            </a:r>
            <a:endParaRPr lang="fr-FR" dirty="0"/>
          </a:p>
        </p:txBody>
      </p:sp>
      <p:sp>
        <p:nvSpPr>
          <p:cNvPr id="347" name="Text Placeholder 13"/>
          <p:cNvSpPr>
            <a:spLocks noGrp="1"/>
          </p:cNvSpPr>
          <p:nvPr>
            <p:ph type="body" sz="quarter" idx="32" hasCustomPrompt="1"/>
          </p:nvPr>
        </p:nvSpPr>
        <p:spPr>
          <a:xfrm>
            <a:off x="3290389" y="2479562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 dirty="0"/>
              <a:t>3</a:t>
            </a:r>
          </a:p>
        </p:txBody>
      </p:sp>
      <p:sp>
        <p:nvSpPr>
          <p:cNvPr id="348" name="Text Placeholder 13"/>
          <p:cNvSpPr>
            <a:spLocks noGrp="1"/>
          </p:cNvSpPr>
          <p:nvPr>
            <p:ph type="body" sz="quarter" idx="33" hasCustomPrompt="1"/>
          </p:nvPr>
        </p:nvSpPr>
        <p:spPr>
          <a:xfrm>
            <a:off x="4273009" y="2479562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dirty="0" err="1"/>
              <a:t>Chapter</a:t>
            </a:r>
            <a:r>
              <a:rPr lang="fr-FR" dirty="0"/>
              <a:t> 3</a:t>
            </a:r>
          </a:p>
        </p:txBody>
      </p:sp>
      <p:sp>
        <p:nvSpPr>
          <p:cNvPr id="349" name="Text Placeholder 13"/>
          <p:cNvSpPr>
            <a:spLocks noGrp="1"/>
          </p:cNvSpPr>
          <p:nvPr>
            <p:ph type="body" sz="quarter" idx="34" hasCustomPrompt="1"/>
          </p:nvPr>
        </p:nvSpPr>
        <p:spPr>
          <a:xfrm>
            <a:off x="9335005" y="2476584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dirty="0" err="1"/>
              <a:t>p.X</a:t>
            </a:r>
            <a:endParaRPr lang="fr-FR" dirty="0"/>
          </a:p>
        </p:txBody>
      </p:sp>
      <p:sp>
        <p:nvSpPr>
          <p:cNvPr id="357" name="Text Placeholder 13"/>
          <p:cNvSpPr>
            <a:spLocks noGrp="1"/>
          </p:cNvSpPr>
          <p:nvPr>
            <p:ph type="body" sz="quarter" idx="35" hasCustomPrompt="1"/>
          </p:nvPr>
        </p:nvSpPr>
        <p:spPr>
          <a:xfrm>
            <a:off x="3296195" y="3051759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 dirty="0"/>
              <a:t>4</a:t>
            </a:r>
          </a:p>
        </p:txBody>
      </p:sp>
      <p:sp>
        <p:nvSpPr>
          <p:cNvPr id="358" name="Text Placeholder 13"/>
          <p:cNvSpPr>
            <a:spLocks noGrp="1"/>
          </p:cNvSpPr>
          <p:nvPr>
            <p:ph type="body" sz="quarter" idx="36" hasCustomPrompt="1"/>
          </p:nvPr>
        </p:nvSpPr>
        <p:spPr>
          <a:xfrm>
            <a:off x="4278817" y="3051759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dirty="0" err="1"/>
              <a:t>Chapter</a:t>
            </a:r>
            <a:r>
              <a:rPr lang="fr-FR" dirty="0"/>
              <a:t> 4</a:t>
            </a:r>
          </a:p>
        </p:txBody>
      </p:sp>
      <p:sp>
        <p:nvSpPr>
          <p:cNvPr id="359" name="Text Placeholder 13"/>
          <p:cNvSpPr>
            <a:spLocks noGrp="1"/>
          </p:cNvSpPr>
          <p:nvPr>
            <p:ph type="body" sz="quarter" idx="37" hasCustomPrompt="1"/>
          </p:nvPr>
        </p:nvSpPr>
        <p:spPr>
          <a:xfrm>
            <a:off x="9340811" y="3048781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dirty="0" err="1"/>
              <a:t>p.X</a:t>
            </a:r>
            <a:endParaRPr lang="fr-FR" dirty="0"/>
          </a:p>
        </p:txBody>
      </p:sp>
      <p:sp>
        <p:nvSpPr>
          <p:cNvPr id="367" name="Text Placeholder 13"/>
          <p:cNvSpPr>
            <a:spLocks noGrp="1"/>
          </p:cNvSpPr>
          <p:nvPr>
            <p:ph type="body" sz="quarter" idx="38" hasCustomPrompt="1"/>
          </p:nvPr>
        </p:nvSpPr>
        <p:spPr>
          <a:xfrm>
            <a:off x="3290388" y="3627901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 dirty="0"/>
              <a:t>5</a:t>
            </a:r>
          </a:p>
        </p:txBody>
      </p:sp>
      <p:sp>
        <p:nvSpPr>
          <p:cNvPr id="368" name="Text Placeholder 13"/>
          <p:cNvSpPr>
            <a:spLocks noGrp="1"/>
          </p:cNvSpPr>
          <p:nvPr>
            <p:ph type="body" sz="quarter" idx="39" hasCustomPrompt="1"/>
          </p:nvPr>
        </p:nvSpPr>
        <p:spPr>
          <a:xfrm>
            <a:off x="4273009" y="3627901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dirty="0" err="1"/>
              <a:t>Chapter</a:t>
            </a:r>
            <a:r>
              <a:rPr lang="fr-FR" dirty="0"/>
              <a:t> 5</a:t>
            </a:r>
          </a:p>
        </p:txBody>
      </p:sp>
      <p:sp>
        <p:nvSpPr>
          <p:cNvPr id="369" name="Text Placeholder 13"/>
          <p:cNvSpPr>
            <a:spLocks noGrp="1"/>
          </p:cNvSpPr>
          <p:nvPr>
            <p:ph type="body" sz="quarter" idx="40" hasCustomPrompt="1"/>
          </p:nvPr>
        </p:nvSpPr>
        <p:spPr>
          <a:xfrm>
            <a:off x="9335004" y="3624923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dirty="0" err="1"/>
              <a:t>p.X</a:t>
            </a:r>
            <a:endParaRPr lang="fr-FR" dirty="0"/>
          </a:p>
        </p:txBody>
      </p:sp>
      <p:sp>
        <p:nvSpPr>
          <p:cNvPr id="372" name="Text Placeholder 13"/>
          <p:cNvSpPr>
            <a:spLocks noGrp="1"/>
          </p:cNvSpPr>
          <p:nvPr>
            <p:ph type="body" sz="quarter" idx="41" hasCustomPrompt="1"/>
          </p:nvPr>
        </p:nvSpPr>
        <p:spPr>
          <a:xfrm>
            <a:off x="3296196" y="4193212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 dirty="0"/>
              <a:t>6</a:t>
            </a:r>
          </a:p>
        </p:txBody>
      </p:sp>
      <p:sp>
        <p:nvSpPr>
          <p:cNvPr id="373" name="Text Placeholder 13"/>
          <p:cNvSpPr>
            <a:spLocks noGrp="1"/>
          </p:cNvSpPr>
          <p:nvPr>
            <p:ph type="body" sz="quarter" idx="42" hasCustomPrompt="1"/>
          </p:nvPr>
        </p:nvSpPr>
        <p:spPr>
          <a:xfrm>
            <a:off x="4278817" y="4193212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dirty="0" err="1"/>
              <a:t>Chapter</a:t>
            </a:r>
            <a:r>
              <a:rPr lang="fr-FR" dirty="0"/>
              <a:t> 6</a:t>
            </a:r>
          </a:p>
        </p:txBody>
      </p:sp>
      <p:sp>
        <p:nvSpPr>
          <p:cNvPr id="374" name="Text Placeholder 13"/>
          <p:cNvSpPr>
            <a:spLocks noGrp="1"/>
          </p:cNvSpPr>
          <p:nvPr>
            <p:ph type="body" sz="quarter" idx="43" hasCustomPrompt="1"/>
          </p:nvPr>
        </p:nvSpPr>
        <p:spPr>
          <a:xfrm>
            <a:off x="9340812" y="4190234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dirty="0" err="1"/>
              <a:t>p.X</a:t>
            </a:r>
            <a:endParaRPr lang="fr-FR" dirty="0"/>
          </a:p>
        </p:txBody>
      </p:sp>
      <p:sp>
        <p:nvSpPr>
          <p:cNvPr id="377" name="Text Placeholder 13"/>
          <p:cNvSpPr>
            <a:spLocks noGrp="1"/>
          </p:cNvSpPr>
          <p:nvPr>
            <p:ph type="body" sz="quarter" idx="44" hasCustomPrompt="1"/>
          </p:nvPr>
        </p:nvSpPr>
        <p:spPr>
          <a:xfrm>
            <a:off x="3301997" y="1363921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378" name="Text Placeholder 13"/>
          <p:cNvSpPr>
            <a:spLocks noGrp="1"/>
          </p:cNvSpPr>
          <p:nvPr>
            <p:ph type="body" sz="quarter" idx="45" hasCustomPrompt="1"/>
          </p:nvPr>
        </p:nvSpPr>
        <p:spPr>
          <a:xfrm>
            <a:off x="4284617" y="1363921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sp>
        <p:nvSpPr>
          <p:cNvPr id="379" name="Text Placeholder 13"/>
          <p:cNvSpPr>
            <a:spLocks noGrp="1"/>
          </p:cNvSpPr>
          <p:nvPr>
            <p:ph type="body" sz="quarter" idx="46" hasCustomPrompt="1"/>
          </p:nvPr>
        </p:nvSpPr>
        <p:spPr>
          <a:xfrm>
            <a:off x="9346613" y="1360943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dirty="0" err="1"/>
              <a:t>p.X</a:t>
            </a:r>
            <a:endParaRPr lang="fr-FR" dirty="0"/>
          </a:p>
        </p:txBody>
      </p:sp>
      <p:pic>
        <p:nvPicPr>
          <p:cNvPr id="23" name="Picture 22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7EE6A1DD-2441-2340-A7F2-730D059A7D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69" y="6384259"/>
            <a:ext cx="2008828" cy="423265"/>
          </a:xfrm>
          <a:prstGeom prst="rect">
            <a:avLst/>
          </a:prstGeom>
        </p:spPr>
      </p:pic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B094BF02-C4CF-444B-8CCF-AD98812563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0234" y="6318011"/>
            <a:ext cx="1032048" cy="55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2300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 userDrawn="1"/>
        </p:nvSpPr>
        <p:spPr>
          <a:xfrm>
            <a:off x="0" y="0"/>
            <a:ext cx="4112576" cy="6858000"/>
          </a:xfrm>
          <a:prstGeom prst="rect">
            <a:avLst/>
          </a:prstGeom>
          <a:gradFill>
            <a:gsLst>
              <a:gs pos="0">
                <a:srgbClr val="004983"/>
              </a:gs>
              <a:gs pos="100000">
                <a:srgbClr val="0077D4"/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id="{B2C15B89-4A37-463A-9D62-7972F7D8CE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67277" y="6488753"/>
            <a:ext cx="3255313" cy="2235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fr-FR" sz="900" kern="1200" baseline="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Edit </a:t>
            </a:r>
            <a:r>
              <a:rPr lang="fr-FR" err="1"/>
              <a:t>this</a:t>
            </a:r>
            <a:r>
              <a:rPr lang="fr-FR"/>
              <a:t> part </a:t>
            </a:r>
            <a:r>
              <a:rPr lang="fr-FR" err="1"/>
              <a:t>with</a:t>
            </a:r>
            <a:r>
              <a:rPr lang="fr-FR"/>
              <a:t> </a:t>
            </a:r>
            <a:r>
              <a:rPr lang="fr-FR" err="1"/>
              <a:t>name</a:t>
            </a:r>
            <a:r>
              <a:rPr lang="fr-FR"/>
              <a:t> of division/</a:t>
            </a:r>
            <a:r>
              <a:rPr lang="fr-FR" err="1"/>
              <a:t>subject</a:t>
            </a:r>
            <a:r>
              <a:rPr lang="fr-FR"/>
              <a:t>/</a:t>
            </a:r>
          </a:p>
        </p:txBody>
      </p:sp>
      <p:pic>
        <p:nvPicPr>
          <p:cNvPr id="6" name="Picture 5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A51C925E-489B-AA44-A00B-F606780CA7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69" y="6384259"/>
            <a:ext cx="2008828" cy="423265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97F4A9C-A64D-8542-9DCE-4B72C094D4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0234" y="6318011"/>
            <a:ext cx="1032048" cy="55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184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732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125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07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112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223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483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551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563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063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5" r:id="rId12"/>
    <p:sldLayoutId id="2147483806" r:id="rId13"/>
    <p:sldLayoutId id="2147483807" r:id="rId14"/>
    <p:sldLayoutId id="2147483816" r:id="rId15"/>
    <p:sldLayoutId id="2147483789" r:id="rId16"/>
    <p:sldLayoutId id="2147483782" r:id="rId17"/>
    <p:sldLayoutId id="2147483781" r:id="rId18"/>
    <p:sldLayoutId id="2147483783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327B9-5AB1-4E4C-AB7F-C1ED3BBA2C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562" y="2208321"/>
            <a:ext cx="9856875" cy="2441358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48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Sistema  Regional  de Información Educativa de los Estudiantes con Discapacidad (SIRIED)</a:t>
            </a:r>
            <a:endParaRPr lang="es-MX" sz="4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461554A-90DD-F472-2318-D41123F2AC67}"/>
              </a:ext>
            </a:extLst>
          </p:cNvPr>
          <p:cNvSpPr txBox="1">
            <a:spLocks/>
          </p:cNvSpPr>
          <p:nvPr/>
        </p:nvSpPr>
        <p:spPr>
          <a:xfrm>
            <a:off x="7228704" y="4880904"/>
            <a:ext cx="3695846" cy="90987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ts val="2775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ea typeface="Calibri" panose="020F0502020204030204" pitchFamily="34" charset="0"/>
                <a:cs typeface="Calibri" panose="020F0502020204030204" pitchFamily="34" charset="0"/>
              </a:rPr>
              <a:t>Martín Scasso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ea typeface="Calibri" panose="020F0502020204030204" pitchFamily="34" charset="0"/>
                <a:cs typeface="Calibri" panose="020F0502020204030204" pitchFamily="34" charset="0"/>
              </a:rPr>
              <a:t>OREALC/UNESCO</a:t>
            </a:r>
            <a:endParaRPr lang="es-MX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632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CD05791-55DF-4BE5-9E0C-FFE811627B4B}"/>
              </a:ext>
            </a:extLst>
          </p:cNvPr>
          <p:cNvSpPr txBox="1">
            <a:spLocks/>
          </p:cNvSpPr>
          <p:nvPr/>
        </p:nvSpPr>
        <p:spPr>
          <a:xfrm>
            <a:off x="9391972" y="1349094"/>
            <a:ext cx="2634713" cy="41598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/>
          <a:lstStyle>
            <a:defPPr>
              <a:defRPr lang="en-US"/>
            </a:defPPr>
            <a:lvl1pPr indent="0" algn="just">
              <a:lnSpc>
                <a:spcPct val="115000"/>
              </a:lnSpc>
              <a:spcBef>
                <a:spcPts val="600"/>
              </a:spcBef>
              <a:spcAft>
                <a:spcPts val="800"/>
              </a:spcAft>
              <a:buFont typeface="Arial"/>
              <a:buNone/>
              <a:defRPr sz="2400" i="1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algn="l"/>
            <a:r>
              <a:rPr lang="es-MX" dirty="0"/>
              <a:t>Los cambios en el modo de formular las preguntas impactan en la comparabilidad, tanto entre países como entre años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1DD5A72F-2545-424A-923A-BC0F1EC23C18}"/>
              </a:ext>
            </a:extLst>
          </p:cNvPr>
          <p:cNvPicPr/>
          <p:nvPr/>
        </p:nvPicPr>
        <p:blipFill rotWithShape="1">
          <a:blip r:embed="rId2"/>
          <a:srcRect t="16751" b="12715"/>
          <a:stretch/>
        </p:blipFill>
        <p:spPr bwMode="auto">
          <a:xfrm>
            <a:off x="0" y="1782464"/>
            <a:ext cx="9159498" cy="39649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E3AABB24-A0E3-D356-204F-76199C5BED04}"/>
              </a:ext>
            </a:extLst>
          </p:cNvPr>
          <p:cNvSpPr txBox="1"/>
          <p:nvPr/>
        </p:nvSpPr>
        <p:spPr>
          <a:xfrm>
            <a:off x="0" y="1110550"/>
            <a:ext cx="6160576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s-A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Porcentaje de personas con discapacidad, según país y año. Censos del 2000 y 2010. Países de América Latina</a:t>
            </a:r>
            <a:endParaRPr lang="es-A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F8B27B7F-7A0A-E604-D1B6-CC80CB139A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894" y="151609"/>
            <a:ext cx="11350193" cy="455408"/>
          </a:xfrm>
        </p:spPr>
        <p:txBody>
          <a:bodyPr>
            <a:normAutofit/>
          </a:bodyPr>
          <a:lstStyle/>
          <a:p>
            <a:r>
              <a:rPr lang="es-ES" sz="2800" b="1" dirty="0"/>
              <a:t>La identificación de la población con discapacidad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281985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2800" b="1" dirty="0"/>
              <a:t>Desafíos del SIRIED</a:t>
            </a:r>
            <a:endParaRPr lang="en-GB" sz="2800" b="1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8313BBA-C9DB-46BF-9ED6-164FADEEDE54}"/>
              </a:ext>
            </a:extLst>
          </p:cNvPr>
          <p:cNvSpPr txBox="1">
            <a:spLocks/>
          </p:cNvSpPr>
          <p:nvPr/>
        </p:nvSpPr>
        <p:spPr>
          <a:xfrm>
            <a:off x="420894" y="935103"/>
            <a:ext cx="9753620" cy="458850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15000"/>
              </a:lnSpc>
              <a:spcAft>
                <a:spcPts val="600"/>
              </a:spcAft>
              <a:buClr>
                <a:srgbClr val="C5192D"/>
              </a:buClr>
              <a:buFont typeface="Symbol" panose="05050102010706020507" pitchFamily="18" charset="2"/>
              <a:buChar char=""/>
            </a:pPr>
            <a:r>
              <a:rPr lang="es-CL" sz="2000" dirty="0">
                <a:latin typeface="Calibri" panose="020F0502020204030204" pitchFamily="34" charset="0"/>
                <a:ea typeface="Calibri" panose="020F0502020204030204" pitchFamily="34" charset="0"/>
                <a:cs typeface="ı'EDXˇ"/>
              </a:rPr>
              <a:t>Realizar una </a:t>
            </a:r>
            <a:r>
              <a:rPr lang="es-CL" sz="2000" b="1" dirty="0">
                <a:latin typeface="Calibri" panose="020F0502020204030204" pitchFamily="34" charset="0"/>
                <a:ea typeface="Calibri" panose="020F0502020204030204" pitchFamily="34" charset="0"/>
                <a:cs typeface="ı'EDXˇ"/>
              </a:rPr>
              <a:t>prueba piloto</a:t>
            </a:r>
            <a:r>
              <a:rPr lang="es-CL" sz="2000" dirty="0">
                <a:latin typeface="Calibri" panose="020F0502020204030204" pitchFamily="34" charset="0"/>
                <a:ea typeface="Calibri" panose="020F0502020204030204" pitchFamily="34" charset="0"/>
                <a:cs typeface="ı'EDXˇ"/>
              </a:rPr>
              <a:t> del actual SIRIED, y luego generalizar la propuesta al conjunto de países de la RIINEE.</a:t>
            </a:r>
          </a:p>
          <a:p>
            <a:pPr marL="342900" indent="-342900">
              <a:lnSpc>
                <a:spcPct val="115000"/>
              </a:lnSpc>
              <a:spcAft>
                <a:spcPts val="600"/>
              </a:spcAft>
              <a:buClr>
                <a:srgbClr val="C5192D"/>
              </a:buClr>
              <a:buFont typeface="Symbol" panose="05050102010706020507" pitchFamily="18" charset="2"/>
              <a:buChar char=""/>
            </a:pPr>
            <a:r>
              <a:rPr lang="es-CL" sz="2000" dirty="0">
                <a:latin typeface="Calibri" panose="020F0502020204030204" pitchFamily="34" charset="0"/>
                <a:ea typeface="Calibri" panose="020F0502020204030204" pitchFamily="34" charset="0"/>
                <a:cs typeface="ı'EDXˇ"/>
              </a:rPr>
              <a:t>Apoyar la  incorporación en los </a:t>
            </a:r>
            <a:r>
              <a:rPr lang="es-CL" sz="2000" b="1" dirty="0">
                <a:latin typeface="Calibri" panose="020F0502020204030204" pitchFamily="34" charset="0"/>
                <a:ea typeface="Calibri" panose="020F0502020204030204" pitchFamily="34" charset="0"/>
                <a:cs typeface="ı'EDXˇ"/>
              </a:rPr>
              <a:t>instrumentos de captura de datos </a:t>
            </a:r>
            <a:r>
              <a:rPr lang="es-CL" sz="2000" dirty="0">
                <a:latin typeface="Calibri" panose="020F0502020204030204" pitchFamily="34" charset="0"/>
                <a:ea typeface="Calibri" panose="020F0502020204030204" pitchFamily="34" charset="0"/>
                <a:cs typeface="ı'EDXˇ"/>
              </a:rPr>
              <a:t>de los sistemas de información educativa de criterios que se ajusten a la Clasificación Internacional del Funcionamiento de la Discapacidad y de la Salud</a:t>
            </a:r>
            <a:r>
              <a:rPr lang="es-CL" sz="2000" b="1" dirty="0">
                <a:latin typeface="Calibri" panose="020F0502020204030204" pitchFamily="34" charset="0"/>
                <a:ea typeface="Calibri" panose="020F0502020204030204" pitchFamily="34" charset="0"/>
                <a:cs typeface="ı'EDXˇ"/>
              </a:rPr>
              <a:t>.</a:t>
            </a:r>
          </a:p>
          <a:p>
            <a:pPr marL="342900" indent="-342900">
              <a:lnSpc>
                <a:spcPct val="115000"/>
              </a:lnSpc>
              <a:spcAft>
                <a:spcPts val="600"/>
              </a:spcAft>
              <a:buClr>
                <a:srgbClr val="C5192D"/>
              </a:buClr>
              <a:buFont typeface="Symbol" panose="05050102010706020507" pitchFamily="18" charset="2"/>
              <a:buChar char=""/>
            </a:pPr>
            <a:r>
              <a:rPr lang="es-MX" sz="2000" b="1" dirty="0">
                <a:latin typeface="Calibri" panose="020F0502020204030204" pitchFamily="34" charset="0"/>
                <a:ea typeface="Calibri" panose="020F0502020204030204" pitchFamily="34" charset="0"/>
                <a:cs typeface="ı'EDXˇ"/>
              </a:rPr>
              <a:t>Promover una agenda regional </a:t>
            </a:r>
            <a:r>
              <a:rPr lang="es-MX" sz="2000" dirty="0">
                <a:latin typeface="Calibri" panose="020F0502020204030204" pitchFamily="34" charset="0"/>
                <a:ea typeface="Calibri" panose="020F0502020204030204" pitchFamily="34" charset="0"/>
                <a:cs typeface="ı'EDXˇ"/>
              </a:rPr>
              <a:t>para fortalecer la medición de la situación educativa de la población con discapacidad, ampliando la cantidad y diversidad de información.</a:t>
            </a:r>
          </a:p>
          <a:p>
            <a:pPr marL="342900" indent="-342900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Clr>
                <a:srgbClr val="C5192D"/>
              </a:buClr>
              <a:buFont typeface="Symbol" panose="05050102010706020507" pitchFamily="18" charset="2"/>
              <a:buChar char=""/>
            </a:pPr>
            <a:r>
              <a:rPr lang="es-MX" sz="2000" dirty="0">
                <a:latin typeface="Calibri" panose="020F0502020204030204" pitchFamily="34" charset="0"/>
                <a:ea typeface="Calibri" panose="020F0502020204030204" pitchFamily="34" charset="0"/>
                <a:cs typeface="ı'EDXˇ"/>
              </a:rPr>
              <a:t>Producir conocimiento sobre </a:t>
            </a:r>
            <a:r>
              <a:rPr lang="es-MX" sz="2000" b="1" dirty="0">
                <a:latin typeface="Calibri" panose="020F0502020204030204" pitchFamily="34" charset="0"/>
                <a:ea typeface="Calibri" panose="020F0502020204030204" pitchFamily="34" charset="0"/>
                <a:cs typeface="ı'EDXˇ"/>
              </a:rPr>
              <a:t>dimensiones que no cuentan con un marco conceptual claro </a:t>
            </a:r>
            <a:r>
              <a:rPr lang="es-MX" sz="2000" dirty="0">
                <a:latin typeface="Calibri" panose="020F0502020204030204" pitchFamily="34" charset="0"/>
                <a:ea typeface="Calibri" panose="020F0502020204030204" pitchFamily="34" charset="0"/>
                <a:cs typeface="ı'EDXˇ"/>
              </a:rPr>
              <a:t>para la medición de la población con discapacidad (aprendizajes, educación de adultos, entre otros).</a:t>
            </a:r>
          </a:p>
          <a:p>
            <a:pPr marL="342900" indent="-342900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Clr>
                <a:srgbClr val="C5192D"/>
              </a:buClr>
              <a:buFont typeface="Symbol" panose="05050102010706020507" pitchFamily="18" charset="2"/>
              <a:buChar char=""/>
            </a:pPr>
            <a:endParaRPr lang="es-MX" sz="2000" dirty="0">
              <a:latin typeface="Calibri" panose="020F0502020204030204" pitchFamily="34" charset="0"/>
              <a:ea typeface="Calibri" panose="020F0502020204030204" pitchFamily="34" charset="0"/>
              <a:cs typeface="ı'EDXˇ"/>
            </a:endParaRPr>
          </a:p>
          <a:p>
            <a:pPr marL="0" indent="0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Clr>
                <a:srgbClr val="C5192D"/>
              </a:buClr>
              <a:buNone/>
            </a:pPr>
            <a:endParaRPr lang="es-MX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604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02929" y="4997783"/>
            <a:ext cx="3586143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/>
              <a:t>Martín Scasso</a:t>
            </a:r>
          </a:p>
          <a:p>
            <a:pPr algn="ctr"/>
            <a:r>
              <a:rPr lang="en-US" sz="1400" dirty="0"/>
              <a:t>mg.scasso@unesco.org</a:t>
            </a:r>
          </a:p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78778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sz="2800" b="1" dirty="0"/>
              <a:t>Objetivo  del SIRIED</a:t>
            </a:r>
            <a:r>
              <a:rPr lang="en-GB" sz="2800" b="1" dirty="0"/>
              <a:t>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219200" y="723129"/>
            <a:ext cx="9463314" cy="4159811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5000"/>
              </a:lnSpc>
              <a:spcBef>
                <a:spcPts val="600"/>
              </a:spcBef>
              <a:spcAft>
                <a:spcPts val="800"/>
              </a:spcAft>
              <a:buNone/>
            </a:pPr>
            <a:endParaRPr lang="es-MX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buClr>
                <a:srgbClr val="C00000"/>
              </a:buClr>
            </a:pPr>
            <a:r>
              <a:rPr lang="es-MX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Conocer y monitorear </a:t>
            </a:r>
            <a:r>
              <a:rPr lang="es-MX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situación educativa de los estudiantes con discapacidad en los países de América Latina en relación con el cumplimiento del derecho a una educación inclusiva y de calidad.</a:t>
            </a:r>
            <a:endParaRPr lang="es-MX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buClr>
                <a:srgbClr val="C00000"/>
              </a:buClr>
            </a:pPr>
            <a:r>
              <a:rPr lang="es-MX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Identificar las barreras </a:t>
            </a:r>
            <a:r>
              <a:rPr lang="es-MX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 enfrentan las personas con discapacidad, así como los recursos y apoyos que requieren para garantizar su pleno acceso a la educación y permanencia, la participación y el aprendizaje.</a:t>
            </a:r>
            <a:endParaRPr lang="es-MX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buClr>
                <a:srgbClr val="C00000"/>
              </a:buClr>
            </a:pPr>
            <a:r>
              <a:rPr lang="es-MX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Proporcionar información relevante </a:t>
            </a:r>
            <a:r>
              <a:rPr lang="es-MX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 la definición, desarrollo y monitoreo de políticas y provisión de recursos y apoyos que garanticen la igualdad de oportunidades de la población con discapacidad.</a:t>
            </a:r>
            <a:endParaRPr lang="es-MX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365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sz="2800" b="1" dirty="0"/>
              <a:t>Marco institucional del SIRIED</a:t>
            </a:r>
            <a:r>
              <a:rPr lang="en-GB" sz="2800" b="1" dirty="0"/>
              <a:t>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214885" y="733132"/>
            <a:ext cx="9235400" cy="4159811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5000"/>
              </a:lnSpc>
              <a:spcBef>
                <a:spcPts val="0"/>
              </a:spcBef>
              <a:spcAft>
                <a:spcPts val="3000"/>
              </a:spcAft>
              <a:buNone/>
            </a:pPr>
            <a:endParaRPr lang="es-MX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3000"/>
              </a:spcAft>
            </a:pPr>
            <a:r>
              <a:rPr lang="es-AR" sz="2000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el marco de la </a:t>
            </a:r>
            <a:r>
              <a:rPr lang="es-AR" sz="2000" b="1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 Intergubernamental Iberoamericana de Cooperación Técnica para la Educación de Personas con Necesidades Educativas Especiales (RIINEE)</a:t>
            </a:r>
            <a:endParaRPr lang="es-AR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3000"/>
              </a:spcAft>
            </a:pPr>
            <a:r>
              <a:rPr lang="es-A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Coordinación técnica de la </a:t>
            </a:r>
            <a:r>
              <a:rPr lang="es-A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Oficina Regional de Educación de la UNESCO para América Latina y el Caribe </a:t>
            </a:r>
            <a:r>
              <a:rPr lang="es-AR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(O</a:t>
            </a:r>
            <a:r>
              <a:rPr lang="es-A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REALC/UNESCO Santiago)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3000"/>
              </a:spcAft>
            </a:pPr>
            <a:r>
              <a:rPr lang="es-A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Apoyo del </a:t>
            </a:r>
            <a:r>
              <a:rPr lang="es-A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Ministerio de Educación y Formación Profesional (MEFP) </a:t>
            </a:r>
            <a:r>
              <a:rPr lang="es-A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España y la </a:t>
            </a:r>
            <a:r>
              <a:rPr lang="es-A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Agencia Española de Cooperación Internacional para el Desarrollo </a:t>
            </a:r>
            <a:r>
              <a:rPr lang="es-A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(AECID) </a:t>
            </a:r>
          </a:p>
        </p:txBody>
      </p:sp>
    </p:spTree>
    <p:extLst>
      <p:ext uri="{BB962C8B-B14F-4D97-AF65-F5344CB8AC3E}">
        <p14:creationId xmlns:p14="http://schemas.microsoft.com/office/powerpoint/2010/main" val="215884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sz="2800" b="1" dirty="0"/>
              <a:t>Trayectoria  del SIRIED</a:t>
            </a:r>
            <a:r>
              <a:rPr lang="en-GB" sz="2800" b="1" dirty="0"/>
              <a:t>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1F458E5-534F-96AD-A9D5-405A5679A5A8}"/>
              </a:ext>
            </a:extLst>
          </p:cNvPr>
          <p:cNvSpPr txBox="1"/>
          <p:nvPr/>
        </p:nvSpPr>
        <p:spPr>
          <a:xfrm>
            <a:off x="296562" y="1423246"/>
            <a:ext cx="9488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>
                <a:solidFill>
                  <a:schemeClr val="accent1"/>
                </a:solidFill>
              </a:rPr>
              <a:t>Se plantea necesidad de contar con indicadores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0277885-9F1C-E8A8-EECD-504BADF92D43}"/>
              </a:ext>
            </a:extLst>
          </p:cNvPr>
          <p:cNvSpPr txBox="1"/>
          <p:nvPr/>
        </p:nvSpPr>
        <p:spPr>
          <a:xfrm>
            <a:off x="1092472" y="1440559"/>
            <a:ext cx="108447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b="1" dirty="0">
                <a:solidFill>
                  <a:schemeClr val="accent1"/>
                </a:solidFill>
              </a:rPr>
              <a:t>Consulta a los países</a:t>
            </a:r>
          </a:p>
          <a:p>
            <a:pPr algn="ctr"/>
            <a:endParaRPr lang="es-MX" sz="1050" b="1" dirty="0">
              <a:solidFill>
                <a:schemeClr val="accent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19B10FC-B32C-E23D-D279-C29353C25862}"/>
              </a:ext>
            </a:extLst>
          </p:cNvPr>
          <p:cNvSpPr txBox="1"/>
          <p:nvPr/>
        </p:nvSpPr>
        <p:spPr>
          <a:xfrm>
            <a:off x="1041111" y="2483795"/>
            <a:ext cx="9429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b="1" dirty="0">
                <a:solidFill>
                  <a:schemeClr val="accent1"/>
                </a:solidFill>
              </a:rPr>
              <a:t> 2007</a:t>
            </a:r>
          </a:p>
          <a:p>
            <a:pPr algn="ctr"/>
            <a:endParaRPr lang="es-MX" sz="1050" b="1" dirty="0">
              <a:solidFill>
                <a:schemeClr val="accent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A3E72C7-A814-5240-FFCE-447B3683D4F0}"/>
              </a:ext>
            </a:extLst>
          </p:cNvPr>
          <p:cNvSpPr txBox="1"/>
          <p:nvPr/>
        </p:nvSpPr>
        <p:spPr>
          <a:xfrm>
            <a:off x="2564089" y="2487364"/>
            <a:ext cx="9429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b="1" dirty="0">
                <a:solidFill>
                  <a:schemeClr val="accent1"/>
                </a:solidFill>
              </a:rPr>
              <a:t> 2008</a:t>
            </a:r>
          </a:p>
          <a:p>
            <a:pPr algn="ctr"/>
            <a:endParaRPr lang="es-MX" sz="1050" b="1" dirty="0">
              <a:solidFill>
                <a:schemeClr val="accent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FEC90EA-80F2-84F6-10AA-F8BDA0E0E97E}"/>
              </a:ext>
            </a:extLst>
          </p:cNvPr>
          <p:cNvSpPr txBox="1"/>
          <p:nvPr/>
        </p:nvSpPr>
        <p:spPr>
          <a:xfrm>
            <a:off x="2162313" y="1430952"/>
            <a:ext cx="1084472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b="1" dirty="0">
                <a:solidFill>
                  <a:schemeClr val="accent1"/>
                </a:solidFill>
              </a:rPr>
              <a:t>Propuesta metodológica y conceptual preliminar</a:t>
            </a:r>
          </a:p>
          <a:p>
            <a:pPr algn="ctr"/>
            <a:endParaRPr lang="es-MX" sz="1050" b="1" dirty="0">
              <a:solidFill>
                <a:schemeClr val="accent1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EDA8868-7E9B-0916-FB1D-55652D499241}"/>
              </a:ext>
            </a:extLst>
          </p:cNvPr>
          <p:cNvSpPr txBox="1"/>
          <p:nvPr/>
        </p:nvSpPr>
        <p:spPr>
          <a:xfrm>
            <a:off x="3378503" y="1421344"/>
            <a:ext cx="1084472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b="1" dirty="0">
                <a:solidFill>
                  <a:schemeClr val="accent1"/>
                </a:solidFill>
              </a:rPr>
              <a:t>Validación de la Propuesta metodológica y conceptual</a:t>
            </a:r>
          </a:p>
          <a:p>
            <a:pPr algn="ctr"/>
            <a:endParaRPr lang="es-MX" sz="1050" b="1" dirty="0">
              <a:solidFill>
                <a:schemeClr val="accent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0453F2F-614A-F196-BE61-09665DF364F6}"/>
              </a:ext>
            </a:extLst>
          </p:cNvPr>
          <p:cNvSpPr txBox="1"/>
          <p:nvPr/>
        </p:nvSpPr>
        <p:spPr>
          <a:xfrm>
            <a:off x="4272266" y="2488384"/>
            <a:ext cx="9429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b="1" dirty="0">
                <a:solidFill>
                  <a:schemeClr val="accent1"/>
                </a:solidFill>
              </a:rPr>
              <a:t> 2009/2010</a:t>
            </a:r>
          </a:p>
          <a:p>
            <a:pPr algn="ctr"/>
            <a:endParaRPr lang="es-MX" sz="1050" b="1" dirty="0">
              <a:solidFill>
                <a:schemeClr val="accent1"/>
              </a:solidFill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D59645C5-47BF-98FC-C70B-9C3B23745096}"/>
              </a:ext>
            </a:extLst>
          </p:cNvPr>
          <p:cNvCxnSpPr>
            <a:cxnSpLocks/>
          </p:cNvCxnSpPr>
          <p:nvPr/>
        </p:nvCxnSpPr>
        <p:spPr>
          <a:xfrm>
            <a:off x="719993" y="2431976"/>
            <a:ext cx="1562725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A08AC6C6-F7D7-DBA1-0CCC-95A2FF43CE7C}"/>
              </a:ext>
            </a:extLst>
          </p:cNvPr>
          <p:cNvCxnSpPr>
            <a:cxnSpLocks/>
          </p:cNvCxnSpPr>
          <p:nvPr/>
        </p:nvCxnSpPr>
        <p:spPr>
          <a:xfrm>
            <a:off x="2295715" y="2431233"/>
            <a:ext cx="156272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353D2C00-C715-FA99-8F24-2C6204C70029}"/>
              </a:ext>
            </a:extLst>
          </p:cNvPr>
          <p:cNvCxnSpPr>
            <a:cxnSpLocks/>
          </p:cNvCxnSpPr>
          <p:nvPr/>
        </p:nvCxnSpPr>
        <p:spPr>
          <a:xfrm>
            <a:off x="3871426" y="2431976"/>
            <a:ext cx="1562725" cy="0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071CE7B-2ADF-8C0A-751D-FE4747A12AC7}"/>
              </a:ext>
            </a:extLst>
          </p:cNvPr>
          <p:cNvSpPr txBox="1"/>
          <p:nvPr/>
        </p:nvSpPr>
        <p:spPr>
          <a:xfrm>
            <a:off x="4446438" y="1432827"/>
            <a:ext cx="1084472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b="1" dirty="0">
                <a:solidFill>
                  <a:schemeClr val="accent1"/>
                </a:solidFill>
              </a:rPr>
              <a:t>Propuesta metodológica y conceptual definitiva</a:t>
            </a:r>
          </a:p>
          <a:p>
            <a:pPr algn="ctr"/>
            <a:endParaRPr lang="es-MX" sz="1050" b="1" dirty="0">
              <a:solidFill>
                <a:schemeClr val="accent1"/>
              </a:solidFill>
            </a:endParaRPr>
          </a:p>
        </p:txBody>
      </p:sp>
      <p:sp>
        <p:nvSpPr>
          <p:cNvPr id="15" name="Cerrar llave 14">
            <a:extLst>
              <a:ext uri="{FF2B5EF4-FFF2-40B4-BE49-F238E27FC236}">
                <a16:creationId xmlns:a16="http://schemas.microsoft.com/office/drawing/2014/main" id="{E87EC9F7-DC40-B8B2-AD3B-ABE16CD6D8ED}"/>
              </a:ext>
            </a:extLst>
          </p:cNvPr>
          <p:cNvSpPr/>
          <p:nvPr/>
        </p:nvSpPr>
        <p:spPr>
          <a:xfrm rot="5400000">
            <a:off x="2972115" y="441578"/>
            <a:ext cx="197925" cy="470217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sz="160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CF15220-27E7-1FB9-63AD-F2B26529DB74}"/>
              </a:ext>
            </a:extLst>
          </p:cNvPr>
          <p:cNvSpPr txBox="1"/>
          <p:nvPr/>
        </p:nvSpPr>
        <p:spPr>
          <a:xfrm>
            <a:off x="2528842" y="2909753"/>
            <a:ext cx="10844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b="1" dirty="0">
                <a:solidFill>
                  <a:schemeClr val="accent1"/>
                </a:solidFill>
              </a:rPr>
              <a:t>Primera Fase</a:t>
            </a:r>
          </a:p>
          <a:p>
            <a:pPr algn="ctr"/>
            <a:endParaRPr lang="es-MX" sz="1050" b="1" dirty="0">
              <a:solidFill>
                <a:schemeClr val="accent1"/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774D240-A0A8-9EA4-E4B1-78C0AB78D250}"/>
              </a:ext>
            </a:extLst>
          </p:cNvPr>
          <p:cNvSpPr txBox="1"/>
          <p:nvPr/>
        </p:nvSpPr>
        <p:spPr>
          <a:xfrm>
            <a:off x="5702360" y="2483795"/>
            <a:ext cx="9429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b="1" dirty="0">
                <a:solidFill>
                  <a:schemeClr val="accent1"/>
                </a:solidFill>
              </a:rPr>
              <a:t> 2011/2012</a:t>
            </a:r>
          </a:p>
          <a:p>
            <a:pPr algn="ctr"/>
            <a:endParaRPr lang="es-MX" sz="1050" b="1" dirty="0">
              <a:solidFill>
                <a:schemeClr val="accent1"/>
              </a:solidFill>
            </a:endParaRPr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0FE849A1-792F-F5EC-D71A-EA32CB985B81}"/>
              </a:ext>
            </a:extLst>
          </p:cNvPr>
          <p:cNvCxnSpPr>
            <a:cxnSpLocks/>
          </p:cNvCxnSpPr>
          <p:nvPr/>
        </p:nvCxnSpPr>
        <p:spPr>
          <a:xfrm>
            <a:off x="5444790" y="2431233"/>
            <a:ext cx="1200545" cy="0"/>
          </a:xfrm>
          <a:prstGeom prst="line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>
            <a:extLst>
              <a:ext uri="{FF2B5EF4-FFF2-40B4-BE49-F238E27FC236}">
                <a16:creationId xmlns:a16="http://schemas.microsoft.com/office/drawing/2014/main" id="{9F1B53E5-8CC2-9339-43B4-8752B8AA3F57}"/>
              </a:ext>
            </a:extLst>
          </p:cNvPr>
          <p:cNvSpPr txBox="1"/>
          <p:nvPr/>
        </p:nvSpPr>
        <p:spPr>
          <a:xfrm>
            <a:off x="5530909" y="1434847"/>
            <a:ext cx="108447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b="1" dirty="0">
                <a:solidFill>
                  <a:schemeClr val="accent1"/>
                </a:solidFill>
              </a:rPr>
              <a:t>Aplicación</a:t>
            </a:r>
          </a:p>
          <a:p>
            <a:pPr algn="ctr"/>
            <a:r>
              <a:rPr lang="es-MX" sz="1050" b="1" dirty="0">
                <a:solidFill>
                  <a:schemeClr val="accent1"/>
                </a:solidFill>
              </a:rPr>
              <a:t> (8 países)</a:t>
            </a:r>
          </a:p>
          <a:p>
            <a:pPr algn="ctr"/>
            <a:endParaRPr lang="es-MX" sz="1050" b="1" dirty="0">
              <a:solidFill>
                <a:schemeClr val="accent1"/>
              </a:solidFill>
            </a:endParaRP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D4C808BA-8B59-8308-D24B-EA0004B9A4D2}"/>
              </a:ext>
            </a:extLst>
          </p:cNvPr>
          <p:cNvCxnSpPr>
            <a:cxnSpLocks/>
          </p:cNvCxnSpPr>
          <p:nvPr/>
        </p:nvCxnSpPr>
        <p:spPr>
          <a:xfrm flipV="1">
            <a:off x="6645335" y="2431233"/>
            <a:ext cx="810765" cy="4393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errar llave 20">
            <a:extLst>
              <a:ext uri="{FF2B5EF4-FFF2-40B4-BE49-F238E27FC236}">
                <a16:creationId xmlns:a16="http://schemas.microsoft.com/office/drawing/2014/main" id="{F821BBFC-B8DC-519C-388E-B1620EB2616D}"/>
              </a:ext>
            </a:extLst>
          </p:cNvPr>
          <p:cNvSpPr/>
          <p:nvPr/>
        </p:nvSpPr>
        <p:spPr>
          <a:xfrm rot="5400000">
            <a:off x="6021671" y="2183106"/>
            <a:ext cx="176601" cy="120054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sz="1600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B6BF5793-272B-5910-FCF1-B2CAB21DAEF8}"/>
              </a:ext>
            </a:extLst>
          </p:cNvPr>
          <p:cNvSpPr txBox="1"/>
          <p:nvPr/>
        </p:nvSpPr>
        <p:spPr>
          <a:xfrm>
            <a:off x="5655810" y="2924873"/>
            <a:ext cx="10844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b="1" dirty="0">
                <a:solidFill>
                  <a:schemeClr val="accent1"/>
                </a:solidFill>
              </a:rPr>
              <a:t>Segunda Fase</a:t>
            </a:r>
          </a:p>
          <a:p>
            <a:pPr algn="ctr"/>
            <a:endParaRPr lang="es-MX" sz="1050" b="1" dirty="0">
              <a:solidFill>
                <a:schemeClr val="accent1"/>
              </a:solidFill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808FE140-AEE5-8004-501E-1AC76B620A9A}"/>
              </a:ext>
            </a:extLst>
          </p:cNvPr>
          <p:cNvSpPr txBox="1"/>
          <p:nvPr/>
        </p:nvSpPr>
        <p:spPr>
          <a:xfrm>
            <a:off x="4614459" y="3956824"/>
            <a:ext cx="1116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dirty="0">
                <a:solidFill>
                  <a:schemeClr val="accent1"/>
                </a:solidFill>
              </a:rPr>
              <a:t>Actualización preliminar marco conceptual y metodológico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9D95093C-F430-15E8-B1D1-951E178C36A8}"/>
              </a:ext>
            </a:extLst>
          </p:cNvPr>
          <p:cNvSpPr txBox="1"/>
          <p:nvPr/>
        </p:nvSpPr>
        <p:spPr>
          <a:xfrm>
            <a:off x="5514637" y="3974137"/>
            <a:ext cx="1084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>
                <a:solidFill>
                  <a:schemeClr val="accent1"/>
                </a:solidFill>
              </a:rPr>
              <a:t>Validación marco conceptual y metodológico </a:t>
            </a:r>
          </a:p>
          <a:p>
            <a:pPr algn="ctr"/>
            <a:r>
              <a:rPr lang="es-MX" sz="1000" b="1" dirty="0">
                <a:solidFill>
                  <a:schemeClr val="accent1"/>
                </a:solidFill>
              </a:rPr>
              <a:t>(5 países)</a:t>
            </a:r>
          </a:p>
          <a:p>
            <a:pPr algn="ctr"/>
            <a:endParaRPr lang="es-MX" sz="1000" b="1" dirty="0">
              <a:solidFill>
                <a:schemeClr val="accent1"/>
              </a:solidFill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D3FC7727-93F0-DB13-9849-D09405634B81}"/>
              </a:ext>
            </a:extLst>
          </p:cNvPr>
          <p:cNvSpPr txBox="1"/>
          <p:nvPr/>
        </p:nvSpPr>
        <p:spPr>
          <a:xfrm>
            <a:off x="5234676" y="4881446"/>
            <a:ext cx="942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>
                <a:solidFill>
                  <a:schemeClr val="accent1"/>
                </a:solidFill>
              </a:rPr>
              <a:t> 2022</a:t>
            </a:r>
          </a:p>
          <a:p>
            <a:pPr algn="ctr"/>
            <a:endParaRPr lang="es-MX" sz="1000" b="1" dirty="0">
              <a:solidFill>
                <a:schemeClr val="accent1"/>
              </a:solidFill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C4BE06EF-F14C-C151-BA91-57944E2A946D}"/>
              </a:ext>
            </a:extLst>
          </p:cNvPr>
          <p:cNvSpPr txBox="1"/>
          <p:nvPr/>
        </p:nvSpPr>
        <p:spPr>
          <a:xfrm>
            <a:off x="6757654" y="4885015"/>
            <a:ext cx="942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>
                <a:solidFill>
                  <a:schemeClr val="accent1"/>
                </a:solidFill>
              </a:rPr>
              <a:t> 2023</a:t>
            </a:r>
          </a:p>
          <a:p>
            <a:pPr algn="ctr"/>
            <a:endParaRPr lang="es-MX" sz="1000" b="1" dirty="0">
              <a:solidFill>
                <a:schemeClr val="accent1"/>
              </a:solidFill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05FBDAE7-E47E-8625-959D-5D09A30EC8A7}"/>
              </a:ext>
            </a:extLst>
          </p:cNvPr>
          <p:cNvSpPr txBox="1"/>
          <p:nvPr/>
        </p:nvSpPr>
        <p:spPr>
          <a:xfrm>
            <a:off x="6355878" y="3964530"/>
            <a:ext cx="1084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>
                <a:solidFill>
                  <a:schemeClr val="accent1"/>
                </a:solidFill>
              </a:rPr>
              <a:t>Sistema de indicadores y metadatos</a:t>
            </a:r>
          </a:p>
          <a:p>
            <a:pPr algn="ctr"/>
            <a:endParaRPr lang="es-MX" sz="1000" b="1" dirty="0">
              <a:solidFill>
                <a:schemeClr val="accent1"/>
              </a:solidFill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4F5ADBDC-9ACE-1E0B-E979-54569CBB4E93}"/>
              </a:ext>
            </a:extLst>
          </p:cNvPr>
          <p:cNvSpPr txBox="1"/>
          <p:nvPr/>
        </p:nvSpPr>
        <p:spPr>
          <a:xfrm>
            <a:off x="8465831" y="4886035"/>
            <a:ext cx="942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>
                <a:solidFill>
                  <a:schemeClr val="accent1"/>
                </a:solidFill>
              </a:rPr>
              <a:t> 2023</a:t>
            </a:r>
          </a:p>
          <a:p>
            <a:pPr algn="ctr"/>
            <a:endParaRPr lang="es-MX" sz="1000" b="1" dirty="0">
              <a:solidFill>
                <a:schemeClr val="accent1"/>
              </a:solidFill>
            </a:endParaRPr>
          </a:p>
        </p:txBody>
      </p: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A51DD879-418F-FDA3-7802-95E9A842C162}"/>
              </a:ext>
            </a:extLst>
          </p:cNvPr>
          <p:cNvCxnSpPr/>
          <p:nvPr/>
        </p:nvCxnSpPr>
        <p:spPr>
          <a:xfrm>
            <a:off x="4913558" y="4829627"/>
            <a:ext cx="1562725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2E32D07D-1CC7-10C7-7247-233CE2A468DF}"/>
              </a:ext>
            </a:extLst>
          </p:cNvPr>
          <p:cNvCxnSpPr/>
          <p:nvPr/>
        </p:nvCxnSpPr>
        <p:spPr>
          <a:xfrm>
            <a:off x="6489280" y="4828884"/>
            <a:ext cx="156272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BF318DA2-3423-9199-DBC9-CF8BCADF2997}"/>
              </a:ext>
            </a:extLst>
          </p:cNvPr>
          <p:cNvCxnSpPr/>
          <p:nvPr/>
        </p:nvCxnSpPr>
        <p:spPr>
          <a:xfrm>
            <a:off x="8064991" y="4829627"/>
            <a:ext cx="1562725" cy="0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uadroTexto 36">
            <a:extLst>
              <a:ext uri="{FF2B5EF4-FFF2-40B4-BE49-F238E27FC236}">
                <a16:creationId xmlns:a16="http://schemas.microsoft.com/office/drawing/2014/main" id="{DDFD2DFA-9249-4F89-76AD-C232C4D26369}"/>
              </a:ext>
            </a:extLst>
          </p:cNvPr>
          <p:cNvSpPr txBox="1"/>
          <p:nvPr/>
        </p:nvSpPr>
        <p:spPr>
          <a:xfrm>
            <a:off x="8140007" y="3950863"/>
            <a:ext cx="17347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dirty="0">
                <a:solidFill>
                  <a:schemeClr val="accent1"/>
                </a:solidFill>
              </a:rPr>
              <a:t>Preparación relevamiento </a:t>
            </a:r>
          </a:p>
          <a:p>
            <a:r>
              <a:rPr lang="es-MX" sz="1000" b="1" dirty="0">
                <a:solidFill>
                  <a:schemeClr val="accent1"/>
                </a:solidFill>
              </a:rPr>
              <a:t>piloto</a:t>
            </a:r>
          </a:p>
          <a:p>
            <a:pPr algn="ctr"/>
            <a:endParaRPr lang="es-MX" sz="1000" b="1" dirty="0">
              <a:solidFill>
                <a:schemeClr val="accent1"/>
              </a:solidFill>
            </a:endParaRPr>
          </a:p>
        </p:txBody>
      </p:sp>
      <p:sp>
        <p:nvSpPr>
          <p:cNvPr id="38" name="Cerrar llave 37">
            <a:extLst>
              <a:ext uri="{FF2B5EF4-FFF2-40B4-BE49-F238E27FC236}">
                <a16:creationId xmlns:a16="http://schemas.microsoft.com/office/drawing/2014/main" id="{A1EC56ED-E8C6-AC67-4720-D0F27CAE7819}"/>
              </a:ext>
            </a:extLst>
          </p:cNvPr>
          <p:cNvSpPr/>
          <p:nvPr/>
        </p:nvSpPr>
        <p:spPr>
          <a:xfrm rot="5400000">
            <a:off x="6390312" y="3614598"/>
            <a:ext cx="197925" cy="315143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sz="1400" dirty="0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62A6D87E-0CBD-E6EA-1139-79F61273C6C2}"/>
              </a:ext>
            </a:extLst>
          </p:cNvPr>
          <p:cNvSpPr txBox="1"/>
          <p:nvPr/>
        </p:nvSpPr>
        <p:spPr>
          <a:xfrm>
            <a:off x="5947038" y="5315560"/>
            <a:ext cx="1084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>
                <a:solidFill>
                  <a:schemeClr val="accent1"/>
                </a:solidFill>
              </a:rPr>
              <a:t>Tercera Fase</a:t>
            </a:r>
          </a:p>
          <a:p>
            <a:pPr algn="ctr"/>
            <a:endParaRPr lang="es-MX" sz="1000" b="1" dirty="0">
              <a:solidFill>
                <a:schemeClr val="accent1"/>
              </a:solidFill>
            </a:endParaRP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B32460FC-1E4C-5708-D74E-42697ABAA735}"/>
              </a:ext>
            </a:extLst>
          </p:cNvPr>
          <p:cNvSpPr txBox="1"/>
          <p:nvPr/>
        </p:nvSpPr>
        <p:spPr>
          <a:xfrm>
            <a:off x="9895925" y="4881446"/>
            <a:ext cx="942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>
                <a:solidFill>
                  <a:schemeClr val="accent1"/>
                </a:solidFill>
              </a:rPr>
              <a:t> 2024</a:t>
            </a:r>
          </a:p>
          <a:p>
            <a:pPr algn="ctr"/>
            <a:endParaRPr lang="es-MX" sz="1000" b="1" dirty="0">
              <a:solidFill>
                <a:schemeClr val="accent1"/>
              </a:solidFill>
            </a:endParaRPr>
          </a:p>
        </p:txBody>
      </p: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62148BB3-DBAB-C8FC-9DAA-9D01A847E820}"/>
              </a:ext>
            </a:extLst>
          </p:cNvPr>
          <p:cNvCxnSpPr>
            <a:cxnSpLocks/>
          </p:cNvCxnSpPr>
          <p:nvPr/>
        </p:nvCxnSpPr>
        <p:spPr>
          <a:xfrm>
            <a:off x="9638355" y="4828884"/>
            <a:ext cx="1692000" cy="0"/>
          </a:xfrm>
          <a:prstGeom prst="line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uadroTexto 41">
            <a:extLst>
              <a:ext uri="{FF2B5EF4-FFF2-40B4-BE49-F238E27FC236}">
                <a16:creationId xmlns:a16="http://schemas.microsoft.com/office/drawing/2014/main" id="{16310108-1700-541F-7330-A6FA4F2FF4AC}"/>
              </a:ext>
            </a:extLst>
          </p:cNvPr>
          <p:cNvSpPr txBox="1"/>
          <p:nvPr/>
        </p:nvSpPr>
        <p:spPr>
          <a:xfrm>
            <a:off x="9724474" y="3968425"/>
            <a:ext cx="17347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dirty="0">
                <a:solidFill>
                  <a:schemeClr val="accent1"/>
                </a:solidFill>
              </a:rPr>
              <a:t>Implementación relevamiento piloto</a:t>
            </a:r>
          </a:p>
          <a:p>
            <a:endParaRPr lang="es-MX" sz="1000" b="1" dirty="0">
              <a:solidFill>
                <a:schemeClr val="accent1"/>
              </a:solidFill>
            </a:endParaRPr>
          </a:p>
        </p:txBody>
      </p:sp>
      <p:sp>
        <p:nvSpPr>
          <p:cNvPr id="43" name="Cerrar llave 42">
            <a:extLst>
              <a:ext uri="{FF2B5EF4-FFF2-40B4-BE49-F238E27FC236}">
                <a16:creationId xmlns:a16="http://schemas.microsoft.com/office/drawing/2014/main" id="{A89EDF73-2BCC-CF65-AD1F-4CF545736B78}"/>
              </a:ext>
            </a:extLst>
          </p:cNvPr>
          <p:cNvSpPr/>
          <p:nvPr/>
        </p:nvSpPr>
        <p:spPr>
          <a:xfrm rot="5400000">
            <a:off x="9609371" y="3548348"/>
            <a:ext cx="176601" cy="326536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sz="1400" dirty="0"/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13F0DBC0-B12C-87C4-D70B-6E5B26B84FEF}"/>
              </a:ext>
            </a:extLst>
          </p:cNvPr>
          <p:cNvSpPr txBox="1"/>
          <p:nvPr/>
        </p:nvSpPr>
        <p:spPr>
          <a:xfrm>
            <a:off x="9173087" y="5322524"/>
            <a:ext cx="1084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>
                <a:solidFill>
                  <a:schemeClr val="accent1"/>
                </a:solidFill>
              </a:rPr>
              <a:t>Cuarta Fase</a:t>
            </a:r>
          </a:p>
          <a:p>
            <a:pPr algn="ctr"/>
            <a:endParaRPr lang="es-MX" sz="1000" b="1" dirty="0">
              <a:solidFill>
                <a:schemeClr val="accent1"/>
              </a:solidFill>
            </a:endParaRP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FBD88742-B57D-F64F-93CB-39A8912C6D65}"/>
              </a:ext>
            </a:extLst>
          </p:cNvPr>
          <p:cNvSpPr txBox="1"/>
          <p:nvPr/>
        </p:nvSpPr>
        <p:spPr>
          <a:xfrm>
            <a:off x="7121730" y="3953122"/>
            <a:ext cx="10844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>
                <a:solidFill>
                  <a:schemeClr val="accent1"/>
                </a:solidFill>
              </a:rPr>
              <a:t>Validación </a:t>
            </a:r>
          </a:p>
          <a:p>
            <a:pPr algn="ctr"/>
            <a:r>
              <a:rPr lang="es-MX" sz="1000" b="1" dirty="0">
                <a:solidFill>
                  <a:schemeClr val="accent1"/>
                </a:solidFill>
              </a:rPr>
              <a:t>países RINEE</a:t>
            </a:r>
          </a:p>
          <a:p>
            <a:pPr algn="ctr"/>
            <a:endParaRPr lang="es-MX" sz="1000" b="1" dirty="0">
              <a:solidFill>
                <a:schemeClr val="accent1"/>
              </a:solidFill>
            </a:endParaRP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79A246F5-B2E4-C432-8207-37EC619E5FC1}"/>
              </a:ext>
            </a:extLst>
          </p:cNvPr>
          <p:cNvSpPr txBox="1"/>
          <p:nvPr/>
        </p:nvSpPr>
        <p:spPr>
          <a:xfrm>
            <a:off x="8846353" y="4037549"/>
            <a:ext cx="1734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000" b="1" dirty="0">
              <a:solidFill>
                <a:schemeClr val="accent1"/>
              </a:solidFill>
            </a:endParaRPr>
          </a:p>
          <a:p>
            <a:endParaRPr lang="es-MX" sz="1000" b="1" dirty="0">
              <a:solidFill>
                <a:schemeClr val="accent1"/>
              </a:solidFill>
            </a:endParaRPr>
          </a:p>
          <a:p>
            <a:r>
              <a:rPr lang="es-MX" sz="1000" b="1" dirty="0">
                <a:solidFill>
                  <a:schemeClr val="accent1"/>
                </a:solidFill>
              </a:rPr>
              <a:t>Producción de conocimiento</a:t>
            </a:r>
          </a:p>
          <a:p>
            <a:endParaRPr lang="es-MX" sz="1000" b="1" dirty="0">
              <a:solidFill>
                <a:schemeClr val="accent1"/>
              </a:solidFill>
            </a:endParaRPr>
          </a:p>
        </p:txBody>
      </p:sp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id="{8E46F459-A663-568D-F1B2-38BED08AD0EF}"/>
              </a:ext>
            </a:extLst>
          </p:cNvPr>
          <p:cNvCxnSpPr>
            <a:cxnSpLocks/>
          </p:cNvCxnSpPr>
          <p:nvPr/>
        </p:nvCxnSpPr>
        <p:spPr>
          <a:xfrm flipV="1">
            <a:off x="4102346" y="4836848"/>
            <a:ext cx="810765" cy="4393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uadroTexto 48">
            <a:extLst>
              <a:ext uri="{FF2B5EF4-FFF2-40B4-BE49-F238E27FC236}">
                <a16:creationId xmlns:a16="http://schemas.microsoft.com/office/drawing/2014/main" id="{5CFFEC31-9602-8D6F-F4E2-98C12DF27C63}"/>
              </a:ext>
            </a:extLst>
          </p:cNvPr>
          <p:cNvSpPr txBox="1"/>
          <p:nvPr/>
        </p:nvSpPr>
        <p:spPr>
          <a:xfrm>
            <a:off x="647999" y="4376841"/>
            <a:ext cx="2695211" cy="938719"/>
          </a:xfrm>
          <a:prstGeom prst="rect">
            <a:avLst/>
          </a:prstGeom>
          <a:noFill/>
          <a:ln w="28575">
            <a:solidFill>
              <a:srgbClr val="0077D4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r>
              <a:rPr lang="es-AR" sz="1100" dirty="0"/>
              <a:t>Adopción ODS4 - Agenda Educativa 2030 </a:t>
            </a:r>
          </a:p>
          <a:p>
            <a:r>
              <a:rPr lang="es-AR" sz="1100" dirty="0"/>
              <a:t>Recomendaciones del Grupo de Washington</a:t>
            </a:r>
          </a:p>
          <a:p>
            <a:r>
              <a:rPr lang="es-AR" sz="1100" dirty="0"/>
              <a:t>Más datos sobre la población con discapacidad.</a:t>
            </a:r>
          </a:p>
        </p:txBody>
      </p:sp>
      <p:sp>
        <p:nvSpPr>
          <p:cNvPr id="50" name="Flecha: a la derecha 49">
            <a:extLst>
              <a:ext uri="{FF2B5EF4-FFF2-40B4-BE49-F238E27FC236}">
                <a16:creationId xmlns:a16="http://schemas.microsoft.com/office/drawing/2014/main" id="{4D5DA085-DBE6-7917-CB8D-07DCB4A142FC}"/>
              </a:ext>
            </a:extLst>
          </p:cNvPr>
          <p:cNvSpPr/>
          <p:nvPr/>
        </p:nvSpPr>
        <p:spPr>
          <a:xfrm>
            <a:off x="3348852" y="4664710"/>
            <a:ext cx="578308" cy="325090"/>
          </a:xfrm>
          <a:prstGeom prst="rightArrow">
            <a:avLst/>
          </a:prstGeom>
          <a:noFill/>
          <a:ln w="28575">
            <a:solidFill>
              <a:srgbClr val="0077D4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s-AR" sz="11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85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7C415C2F-9871-4C34-9D91-64256D397A5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0876" y="959561"/>
            <a:ext cx="6081523" cy="5140820"/>
          </a:xfrm>
        </p:spPr>
        <p:txBody>
          <a:bodyPr>
            <a:noAutofit/>
          </a:bodyPr>
          <a:lstStyle/>
          <a:p>
            <a:pPr algn="just"/>
            <a:r>
              <a:rPr lang="es-MX" sz="20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Fundamentos</a:t>
            </a:r>
            <a:r>
              <a:rPr lang="es-MX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just"/>
            <a:endParaRPr lang="es-MX" sz="10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MX" sz="18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s-MX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 </a:t>
            </a:r>
            <a:r>
              <a:rPr lang="es-MX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enfoque de derechos </a:t>
            </a:r>
            <a:r>
              <a:rPr lang="es-MX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educación </a:t>
            </a:r>
          </a:p>
          <a:p>
            <a:pPr marL="342900" indent="-34290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MX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</a:t>
            </a:r>
            <a:r>
              <a:rPr lang="es-MX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derecho a la educación de calidad</a:t>
            </a:r>
            <a:r>
              <a:rPr lang="es-MX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s-MX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342900" indent="-34290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MX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s-MX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educación inclusiva </a:t>
            </a:r>
            <a:endParaRPr lang="es-MX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342900" indent="-34290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MX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s-MX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diversidad</a:t>
            </a:r>
            <a:endParaRPr lang="fr-FR" sz="1800" b="0" dirty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D46802DC-76E4-4DB2-B444-0C83AD4CDA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sz="2800" b="1" dirty="0"/>
              <a:t>El modelo de análisis del SIRIED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6978068-0222-4C9F-940E-55AA4038E86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67416" y="794690"/>
            <a:ext cx="5844745" cy="560509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44D37C4-E75B-F24E-8457-FC4D71F56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696" y="3429000"/>
            <a:ext cx="2872614" cy="283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387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9">
            <a:extLst>
              <a:ext uri="{FF2B5EF4-FFF2-40B4-BE49-F238E27FC236}">
                <a16:creationId xmlns:a16="http://schemas.microsoft.com/office/drawing/2014/main" id="{B4DA9083-3034-40D1-9C34-6773884EA744}"/>
              </a:ext>
            </a:extLst>
          </p:cNvPr>
          <p:cNvSpPr txBox="1">
            <a:spLocks/>
          </p:cNvSpPr>
          <p:nvPr/>
        </p:nvSpPr>
        <p:spPr>
          <a:xfrm>
            <a:off x="420894" y="151609"/>
            <a:ext cx="11350193" cy="45540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ts val="2775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/>
              <a:t>Dimensiones, categorías y focos del SIRIED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6505872-D9B1-4A8E-A784-BABC5196BF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484635"/>
              </p:ext>
            </p:extLst>
          </p:nvPr>
        </p:nvGraphicFramePr>
        <p:xfrm>
          <a:off x="101589" y="1185790"/>
          <a:ext cx="11988801" cy="45035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2116">
                  <a:extLst>
                    <a:ext uri="{9D8B030D-6E8A-4147-A177-3AD203B41FA5}">
                      <a16:colId xmlns:a16="http://schemas.microsoft.com/office/drawing/2014/main" val="1948459606"/>
                    </a:ext>
                  </a:extLst>
                </a:gridCol>
                <a:gridCol w="2148114">
                  <a:extLst>
                    <a:ext uri="{9D8B030D-6E8A-4147-A177-3AD203B41FA5}">
                      <a16:colId xmlns:a16="http://schemas.microsoft.com/office/drawing/2014/main" val="191714013"/>
                    </a:ext>
                  </a:extLst>
                </a:gridCol>
                <a:gridCol w="7431315">
                  <a:extLst>
                    <a:ext uri="{9D8B030D-6E8A-4147-A177-3AD203B41FA5}">
                      <a16:colId xmlns:a16="http://schemas.microsoft.com/office/drawing/2014/main" val="3487778584"/>
                    </a:ext>
                  </a:extLst>
                </a:gridCol>
                <a:gridCol w="1277256">
                  <a:extLst>
                    <a:ext uri="{9D8B030D-6E8A-4147-A177-3AD203B41FA5}">
                      <a16:colId xmlns:a16="http://schemas.microsoft.com/office/drawing/2014/main" val="158037895"/>
                    </a:ext>
                  </a:extLst>
                </a:gridCol>
              </a:tblGrid>
              <a:tr h="1362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>
                          <a:effectLst/>
                        </a:rPr>
                        <a:t>Dimensión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977" marR="599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>
                          <a:effectLst/>
                        </a:rPr>
                        <a:t>Categoría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977" marR="599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>
                          <a:effectLst/>
                        </a:rPr>
                        <a:t>Foco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977" marR="599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Indicadores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977" marR="59977" marT="0" marB="0"/>
                </a:tc>
                <a:extLst>
                  <a:ext uri="{0D108BD9-81ED-4DB2-BD59-A6C34878D82A}">
                    <a16:rowId xmlns:a16="http://schemas.microsoft.com/office/drawing/2014/main" val="1915581521"/>
                  </a:ext>
                </a:extLst>
              </a:tr>
              <a:tr h="53178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Relevancia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977" marR="5997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Fines y contenidos de la educación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977" marR="5997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Los fines y objetivos definidos en la educación son los mismos para todos los estudiantes, así como los diseños curriculares.</a:t>
                      </a:r>
                    </a:p>
                  </a:txBody>
                  <a:tcPr marL="59977" marR="599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9977" marR="59977" marT="0" marB="0" anchor="ctr"/>
                </a:tc>
                <a:extLst>
                  <a:ext uri="{0D108BD9-81ED-4DB2-BD59-A6C34878D82A}">
                    <a16:rowId xmlns:a16="http://schemas.microsoft.com/office/drawing/2014/main" val="686478860"/>
                  </a:ext>
                </a:extLst>
              </a:tr>
              <a:tr h="531787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Pertinencia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977" marR="5997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Atención a la diversidad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977" marR="5997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garantiza el derecho a la educación de las personas con discapacidad en todos los niveles educativos, si experimentan entornos seguros sin discriminación ni acoso </a:t>
                      </a:r>
                    </a:p>
                  </a:txBody>
                  <a:tcPr marL="59977" marR="599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9977" marR="59977" marT="0" marB="0" anchor="ctr"/>
                </a:tc>
                <a:extLst>
                  <a:ext uri="{0D108BD9-81ED-4DB2-BD59-A6C34878D82A}">
                    <a16:rowId xmlns:a16="http://schemas.microsoft.com/office/drawing/2014/main" val="430282483"/>
                  </a:ext>
                </a:extLst>
              </a:tr>
              <a:tr h="53178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Accesibilidad / Adaptabilidad</a:t>
                      </a:r>
                    </a:p>
                  </a:txBody>
                  <a:tcPr marL="59977" marR="5997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Disponibilidad de productos, entornos, programas y servicios que puedan ser utilizados por todas las personas incluidas aquellas con discapacidad. </a:t>
                      </a:r>
                    </a:p>
                  </a:txBody>
                  <a:tcPr marL="59977" marR="599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9977" marR="59977" marT="0" marB="0" anchor="ctr"/>
                </a:tc>
                <a:extLst>
                  <a:ext uri="{0D108BD9-81ED-4DB2-BD59-A6C34878D82A}">
                    <a16:rowId xmlns:a16="http://schemas.microsoft.com/office/drawing/2014/main" val="1787889002"/>
                  </a:ext>
                </a:extLst>
              </a:tr>
              <a:tr h="53178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Equidad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977" marR="5997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Igualdad de oportunidades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977" marR="5997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Existencia de disparidades en el ejercicio de derecho a la educación que afecten a los estudiantes con discapacidad</a:t>
                      </a:r>
                    </a:p>
                  </a:txBody>
                  <a:tcPr marL="59977" marR="599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59977" marR="59977" marT="0" marB="0" anchor="ctr"/>
                </a:tc>
                <a:extLst>
                  <a:ext uri="{0D108BD9-81ED-4DB2-BD59-A6C34878D82A}">
                    <a16:rowId xmlns:a16="http://schemas.microsoft.com/office/drawing/2014/main" val="1661083561"/>
                  </a:ext>
                </a:extLst>
              </a:tr>
              <a:tr h="531787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Eficacia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977" marR="5997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Acceso y conclusión de los estudios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977" marR="5997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Acceso y conclusión de la educación primaria y secundaria para la población con discapacidad</a:t>
                      </a:r>
                    </a:p>
                  </a:txBody>
                  <a:tcPr marL="59977" marR="599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9977" marR="59977" marT="0" marB="0" anchor="ctr"/>
                </a:tc>
                <a:extLst>
                  <a:ext uri="{0D108BD9-81ED-4DB2-BD59-A6C34878D82A}">
                    <a16:rowId xmlns:a16="http://schemas.microsoft.com/office/drawing/2014/main" val="2096098062"/>
                  </a:ext>
                </a:extLst>
              </a:tr>
              <a:tr h="53178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Docentes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977" marR="5997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Existencia de suficientes docentes formados en educación inclusiva y atención a la diversidad. Existencia de docentes con discapacidad</a:t>
                      </a:r>
                    </a:p>
                  </a:txBody>
                  <a:tcPr marL="59977" marR="599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9977" marR="59977" marT="0" marB="0" anchor="ctr"/>
                </a:tc>
                <a:extLst>
                  <a:ext uri="{0D108BD9-81ED-4DB2-BD59-A6C34878D82A}">
                    <a16:rowId xmlns:a16="http://schemas.microsoft.com/office/drawing/2014/main" val="322503583"/>
                  </a:ext>
                </a:extLst>
              </a:tr>
              <a:tr h="53178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Eficiencia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977" marR="5997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Trayectorias educativas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977" marR="5997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Progresión de los estudiantes durante la educación primaria y secundaria. </a:t>
                      </a:r>
                    </a:p>
                  </a:txBody>
                  <a:tcPr marL="59977" marR="599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9977" marR="59977" marT="0" marB="0" anchor="ctr"/>
                </a:tc>
                <a:extLst>
                  <a:ext uri="{0D108BD9-81ED-4DB2-BD59-A6C34878D82A}">
                    <a16:rowId xmlns:a16="http://schemas.microsoft.com/office/drawing/2014/main" val="3613181206"/>
                  </a:ext>
                </a:extLst>
              </a:tr>
              <a:tr h="53178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Contexto</a:t>
                      </a:r>
                    </a:p>
                  </a:txBody>
                  <a:tcPr marL="59977" marR="5997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977" marR="5997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Caracteriza a los estudiantes con discapacidad y refleja condiciones estructurales. Actúan como clave de información para la interpretación del conjunto de indicadores que hacen al SIRIED.</a:t>
                      </a:r>
                    </a:p>
                  </a:txBody>
                  <a:tcPr marL="59977" marR="599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9977" marR="59977" marT="0" marB="0" anchor="ctr"/>
                </a:tc>
                <a:extLst>
                  <a:ext uri="{0D108BD9-81ED-4DB2-BD59-A6C34878D82A}">
                    <a16:rowId xmlns:a16="http://schemas.microsoft.com/office/drawing/2014/main" val="1587593802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3AC068CA-7D2E-CDF1-1587-0489A5204669}"/>
              </a:ext>
            </a:extLst>
          </p:cNvPr>
          <p:cNvSpPr txBox="1"/>
          <p:nvPr/>
        </p:nvSpPr>
        <p:spPr>
          <a:xfrm>
            <a:off x="11234057" y="573926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28</a:t>
            </a: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2044221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2800" b="1" dirty="0"/>
              <a:t>La identificación de la población con discapacidad</a:t>
            </a:r>
            <a:endParaRPr lang="en-GB" sz="28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83761" y="1203952"/>
            <a:ext cx="9971324" cy="4159811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07000"/>
              </a:lnSpc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¿Cómo se identifica a la población con discapacidad?</a:t>
            </a:r>
          </a:p>
          <a:p>
            <a:pPr marL="457200" lvl="1" indent="0" algn="just">
              <a:lnSpc>
                <a:spcPct val="107000"/>
              </a:lnSpc>
              <a:spcAft>
                <a:spcPts val="600"/>
              </a:spcAft>
              <a:buClr>
                <a:srgbClr val="C00000"/>
              </a:buClr>
              <a:buNone/>
            </a:pP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Recomendaciones del grupo de Washington</a:t>
            </a:r>
          </a:p>
          <a:p>
            <a:pPr marL="457200" lvl="1" indent="0" algn="just">
              <a:lnSpc>
                <a:spcPct val="107000"/>
              </a:lnSpc>
              <a:spcAft>
                <a:spcPts val="600"/>
              </a:spcAft>
              <a:buClr>
                <a:srgbClr val="C00000"/>
              </a:buClr>
              <a:buNone/>
            </a:pP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					Enfoque médico 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Enfoque psicosocial (funcional)</a:t>
            </a:r>
            <a:endParaRPr lang="es-E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s-A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s-A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 algn="just">
              <a:lnSpc>
                <a:spcPct val="107000"/>
              </a:lnSpc>
              <a:spcAft>
                <a:spcPts val="600"/>
              </a:spcAft>
              <a:buClr>
                <a:srgbClr val="C00000"/>
              </a:buClr>
              <a:buNone/>
            </a:pPr>
            <a:endParaRPr lang="es-AR" sz="1800" b="1" dirty="0">
              <a:latin typeface="Calibri" panose="020F0502020204030204" pitchFamily="34" charset="0"/>
            </a:endParaRPr>
          </a:p>
        </p:txBody>
      </p:sp>
      <p:pic>
        <p:nvPicPr>
          <p:cNvPr id="3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2539B80-B37B-FCD3-9CD7-7C59646BD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371" y="2695330"/>
            <a:ext cx="7730162" cy="353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363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2800" b="1" dirty="0"/>
              <a:t>La identificación de la población con discapacidad</a:t>
            </a:r>
            <a:endParaRPr lang="en-GB" sz="28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83761" y="1203952"/>
            <a:ext cx="9971324" cy="4159811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07000"/>
              </a:lnSpc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¿Los países relevan información sobre personas con discapacidad?</a:t>
            </a:r>
          </a:p>
          <a:p>
            <a:pPr lvl="1" algn="just">
              <a:lnSpc>
                <a:spcPct val="107000"/>
              </a:lnSpc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SIGED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85% </a:t>
            </a:r>
          </a:p>
          <a:p>
            <a:pPr lvl="1" algn="just">
              <a:lnSpc>
                <a:spcPct val="107000"/>
              </a:lnSpc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A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Encuestas de hogares</a:t>
            </a:r>
            <a:r>
              <a:rPr lang="es-A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38%</a:t>
            </a:r>
          </a:p>
          <a:p>
            <a:pPr lvl="1" algn="just">
              <a:lnSpc>
                <a:spcPct val="107000"/>
              </a:lnSpc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A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Censos de población</a:t>
            </a:r>
            <a:r>
              <a:rPr lang="es-A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94%</a:t>
            </a: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s-A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AR" sz="2000" dirty="0">
                <a:latin typeface="Calibri" panose="020F0502020204030204" pitchFamily="34" charset="0"/>
                <a:cs typeface="Calibri" panose="020F0502020204030204" pitchFamily="34" charset="0"/>
              </a:rPr>
              <a:t>Muy pocos han adoptado las recomendaciones del Grupo de Washington y, en su mayoría, de forma parcial</a:t>
            </a:r>
          </a:p>
          <a:p>
            <a:pPr marL="457200" lvl="1" indent="0" algn="just">
              <a:lnSpc>
                <a:spcPct val="107000"/>
              </a:lnSpc>
              <a:spcAft>
                <a:spcPts val="600"/>
              </a:spcAft>
              <a:buClr>
                <a:srgbClr val="C00000"/>
              </a:buClr>
              <a:buNone/>
            </a:pPr>
            <a:endParaRPr lang="es-AR" sz="18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580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2800" b="1" dirty="0"/>
              <a:t>La identificación de la población con discapacidad</a:t>
            </a:r>
            <a:endParaRPr lang="en-GB" sz="2800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22C7EBE-E4D3-B251-47E5-8B0E728C9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15" y="914402"/>
            <a:ext cx="4760686" cy="336933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8C2F544-9784-57A9-9A04-5119D398C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1771" y="973093"/>
            <a:ext cx="5645314" cy="272995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28DD985-52C8-86EF-0DBF-368C8CFBA2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0880"/>
          <a:stretch/>
        </p:blipFill>
        <p:spPr>
          <a:xfrm>
            <a:off x="2314935" y="4540318"/>
            <a:ext cx="7910474" cy="177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34557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3ec64710-979e-45f3-964b-bdd369ecc229">UNESCOED-409436720-21</_dlc_DocId>
    <_dlc_DocIdUrl xmlns="3ec64710-979e-45f3-964b-bdd369ecc229">
      <Url>https://unesco.sharepoint.com/sites/ed/_layouts/15/DocIdRedir.aspx?ID=UNESCOED-409436720-21</Url>
      <Description>UNESCOED-409436720-21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00D6DE5FA9524897426906B96A7CDD" ma:contentTypeVersion="4" ma:contentTypeDescription="Create a new document." ma:contentTypeScope="" ma:versionID="20fb6065b640364a33aafbca1bd89df7">
  <xsd:schema xmlns:xsd="http://www.w3.org/2001/XMLSchema" xmlns:xs="http://www.w3.org/2001/XMLSchema" xmlns:p="http://schemas.microsoft.com/office/2006/metadata/properties" xmlns:ns2="3ec64710-979e-45f3-964b-bdd369ecc229" xmlns:ns3="a2f7233b-b0e0-462c-8bd5-878307e9c7df" targetNamespace="http://schemas.microsoft.com/office/2006/metadata/properties" ma:root="true" ma:fieldsID="6cfbb3a12c1e2ec72e13096bb37a87b0" ns2:_="" ns3:_="">
    <xsd:import namespace="3ec64710-979e-45f3-964b-bdd369ecc229"/>
    <xsd:import namespace="a2f7233b-b0e0-462c-8bd5-878307e9c7d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c64710-979e-45f3-964b-bdd369ecc229" elementFormDefault="qualified">
    <xsd:import namespace="http://schemas.microsoft.com/office/2006/documentManagement/types"/>
    <xsd:import namespace="http://schemas.microsoft.com/office/infopath/2007/PartnerControls"/>
    <xsd:element name="_dlc_DocId" ma:index="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f7233b-b0e0-462c-8bd5-878307e9c7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1429E140-4202-49FB-A08E-3710CA2F3A8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A62075-B3C9-4A3A-AE06-3BDCC332E1EB}">
  <ds:schemaRefs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24a0a721-48fc-4317-924f-0be8ca98da1b"/>
    <ds:schemaRef ds:uri="http://purl.org/dc/dcmitype/"/>
    <ds:schemaRef ds:uri="http://schemas.microsoft.com/office/2006/documentManagement/types"/>
    <ds:schemaRef ds:uri="http://schemas.microsoft.com/office/infopath/2007/PartnerControls"/>
    <ds:schemaRef ds:uri="58e932d1-8919-4331-b239-5cc8cbf973ca"/>
    <ds:schemaRef ds:uri="http://www.w3.org/XML/1998/namespace"/>
    <ds:schemaRef ds:uri="3ec64710-979e-45f3-964b-bdd369ecc229"/>
  </ds:schemaRefs>
</ds:datastoreItem>
</file>

<file path=customXml/itemProps3.xml><?xml version="1.0" encoding="utf-8"?>
<ds:datastoreItem xmlns:ds="http://schemas.openxmlformats.org/officeDocument/2006/customXml" ds:itemID="{DAF7C325-A766-44C9-B1AE-5209223182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c64710-979e-45f3-964b-bdd369ecc229"/>
    <ds:schemaRef ds:uri="a2f7233b-b0e0-462c-8bd5-878307e9c7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BF8AF48E-235E-44AF-9E4A-53715D02C710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2970</TotalTime>
  <Words>809</Words>
  <Application>Microsoft Office PowerPoint</Application>
  <PresentationFormat>Panorámica</PresentationFormat>
  <Paragraphs>113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Symbol</vt:lpstr>
      <vt:lpstr>Thème Office</vt:lpstr>
      <vt:lpstr>Sistema  Regional  de Información Educativa de los Estudiantes con Discapacidad (SIRIED)</vt:lpstr>
      <vt:lpstr>Objetivo  del SIRIED </vt:lpstr>
      <vt:lpstr>Marco institucional del SIRIED </vt:lpstr>
      <vt:lpstr>Trayectoria  del SIRIED </vt:lpstr>
      <vt:lpstr>El modelo de análisis del SIRIED</vt:lpstr>
      <vt:lpstr>Presentación de PowerPoint</vt:lpstr>
      <vt:lpstr>La identificación de la población con discapacidad</vt:lpstr>
      <vt:lpstr>La identificación de la población con discapacidad</vt:lpstr>
      <vt:lpstr>La identificación de la población con discapacidad</vt:lpstr>
      <vt:lpstr>La identificación de la población con discapacidad</vt:lpstr>
      <vt:lpstr>Desafíos del SIRIED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 W</dc:creator>
  <cp:lastModifiedBy>Martin Scasso</cp:lastModifiedBy>
  <cp:revision>264</cp:revision>
  <dcterms:created xsi:type="dcterms:W3CDTF">2019-03-22T15:49:46Z</dcterms:created>
  <dcterms:modified xsi:type="dcterms:W3CDTF">2023-06-26T19:04:04Z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0x010100B000D6DE5FA9524897426906B96A7CDD</vt:lpwstr>
  </property>
  <property fmtid="{D5CDD505-2E9C-101B-9397-08002B2CF9AE}" pid="3" name="_dlc_DocIdItemGuid">
    <vt:lpwstr>688e67c8-0da6-47d1-8a0b-beb0a628433f</vt:lpwstr>
  </property>
</Properties>
</file>